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7"/>
  </p:notesMasterIdLst>
  <p:sldIdLst>
    <p:sldId id="256" r:id="rId2"/>
    <p:sldId id="257" r:id="rId3"/>
    <p:sldId id="258" r:id="rId4"/>
    <p:sldId id="259" r:id="rId5"/>
    <p:sldId id="260" r:id="rId6"/>
    <p:sldId id="283" r:id="rId7"/>
    <p:sldId id="284" r:id="rId8"/>
    <p:sldId id="323" r:id="rId9"/>
    <p:sldId id="286" r:id="rId10"/>
    <p:sldId id="261" r:id="rId11"/>
    <p:sldId id="262" r:id="rId12"/>
    <p:sldId id="282" r:id="rId13"/>
    <p:sldId id="264" r:id="rId14"/>
    <p:sldId id="293" r:id="rId15"/>
    <p:sldId id="265" r:id="rId16"/>
    <p:sldId id="287" r:id="rId17"/>
    <p:sldId id="288" r:id="rId18"/>
    <p:sldId id="301" r:id="rId19"/>
    <p:sldId id="266" r:id="rId20"/>
    <p:sldId id="279" r:id="rId21"/>
    <p:sldId id="290" r:id="rId22"/>
    <p:sldId id="303" r:id="rId23"/>
    <p:sldId id="297" r:id="rId24"/>
    <p:sldId id="272" r:id="rId25"/>
    <p:sldId id="281" r:id="rId26"/>
    <p:sldId id="289" r:id="rId27"/>
    <p:sldId id="311" r:id="rId28"/>
    <p:sldId id="291" r:id="rId29"/>
    <p:sldId id="310" r:id="rId30"/>
    <p:sldId id="299" r:id="rId31"/>
    <p:sldId id="304" r:id="rId32"/>
    <p:sldId id="306" r:id="rId33"/>
    <p:sldId id="305" r:id="rId34"/>
    <p:sldId id="312" r:id="rId35"/>
    <p:sldId id="302" r:id="rId36"/>
    <p:sldId id="307" r:id="rId37"/>
    <p:sldId id="309" r:id="rId38"/>
    <p:sldId id="308" r:id="rId39"/>
    <p:sldId id="274" r:id="rId40"/>
    <p:sldId id="267" r:id="rId41"/>
    <p:sldId id="292" r:id="rId42"/>
    <p:sldId id="276" r:id="rId43"/>
    <p:sldId id="296" r:id="rId44"/>
    <p:sldId id="298" r:id="rId45"/>
    <p:sldId id="300" r:id="rId46"/>
    <p:sldId id="294" r:id="rId47"/>
    <p:sldId id="313" r:id="rId48"/>
    <p:sldId id="317" r:id="rId49"/>
    <p:sldId id="321" r:id="rId50"/>
    <p:sldId id="320" r:id="rId51"/>
    <p:sldId id="318" r:id="rId52"/>
    <p:sldId id="319" r:id="rId53"/>
    <p:sldId id="314" r:id="rId54"/>
    <p:sldId id="322" r:id="rId55"/>
    <p:sldId id="316"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91873" autoAdjust="0"/>
  </p:normalViewPr>
  <p:slideViewPr>
    <p:cSldViewPr snapToGrid="0">
      <p:cViewPr varScale="1">
        <p:scale>
          <a:sx n="104" d="100"/>
          <a:sy n="104" d="100"/>
        </p:scale>
        <p:origin x="-1146" y="-90"/>
      </p:cViewPr>
      <p:guideLst>
        <p:guide orient="horz" pos="2160"/>
        <p:guide pos="2880"/>
      </p:guideLst>
    </p:cSldViewPr>
  </p:slideViewPr>
  <p:notesTextViewPr>
    <p:cViewPr>
      <p:scale>
        <a:sx n="100" d="100"/>
        <a:sy n="100" d="100"/>
      </p:scale>
      <p:origin x="0" y="0"/>
    </p:cViewPr>
  </p:notesTextViewPr>
  <p:notesViewPr>
    <p:cSldViewPr snapToGrid="0">
      <p:cViewPr varScale="1">
        <p:scale>
          <a:sx n="84" d="100"/>
          <a:sy n="84" d="100"/>
        </p:scale>
        <p:origin x="-313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7053AE0-1BE8-4F51-91DD-D1E8789DA10E}" type="datetimeFigureOut">
              <a:rPr lang="en-US" smtClean="0"/>
              <a:pPr/>
              <a:t>9/27/2010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19E537-A418-4E2F-A9E1-467582F098A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watched the NEWS</a:t>
            </a:r>
            <a:r>
              <a:rPr lang="en-US" baseline="0" dirty="0" smtClean="0"/>
              <a:t> on TV about the January 12, 2010, </a:t>
            </a:r>
            <a:r>
              <a:rPr lang="en-US" dirty="0" smtClean="0"/>
              <a:t>earthquake</a:t>
            </a:r>
            <a:r>
              <a:rPr lang="en-US" baseline="0" dirty="0" smtClean="0"/>
              <a:t> disaster in Haiti.  I watched people go from living a normal life to being thrown out on the street with nowhere to go that was safe.  </a:t>
            </a:r>
            <a:r>
              <a:rPr lang="en-US" dirty="0" smtClean="0"/>
              <a:t>Scavenged food and water.  </a:t>
            </a:r>
            <a:r>
              <a:rPr lang="en-US" baseline="0" dirty="0" smtClean="0"/>
              <a:t>The docks at Port Prince were damaged.  The single airport was useless.  Relief agencies had difficulty getting in to help.   People started robbing.  Tent cities were set up, contributed by the Rotary International, through their sponsorship of ‘Shelter in a Box’.  Probably the best example of a simple, easily transported, emergency</a:t>
            </a:r>
            <a:r>
              <a:rPr lang="en-US" dirty="0" smtClean="0"/>
              <a:t> </a:t>
            </a:r>
            <a:r>
              <a:rPr lang="en-US" baseline="0" dirty="0" smtClean="0"/>
              <a:t>shelter.  I thought there’s got to be something sturdier, more livable, more complete, than the tents and shells.  So I thought about designing a ‘human factored’ shelter using the knowledge and experience I’d gained working for Lockheed Martin for 33 years.</a:t>
            </a:r>
          </a:p>
          <a:p>
            <a:endParaRPr lang="en-US" baseline="0" dirty="0" smtClean="0"/>
          </a:p>
          <a:p>
            <a:r>
              <a:rPr lang="en-US" dirty="0" smtClean="0"/>
              <a:t>The acronym</a:t>
            </a:r>
            <a:r>
              <a:rPr lang="en-US" baseline="0" dirty="0" smtClean="0"/>
              <a:t> ‘HOME’ for Human Occupied Modular Environment seemed appropriate.  After studying the types of emergency and transitional shelters offered by commercial companies, none really integrated simple things like electrical power and light and essential needs like water into the basic design.  This new shelter had to be modular with </a:t>
            </a:r>
            <a:r>
              <a:rPr lang="en-US" dirty="0" smtClean="0"/>
              <a:t>no moving </a:t>
            </a:r>
            <a:r>
              <a:rPr lang="en-US" baseline="0" dirty="0" smtClean="0"/>
              <a:t>parts, fasteners,</a:t>
            </a:r>
            <a:r>
              <a:rPr lang="en-US" dirty="0" smtClean="0"/>
              <a:t> screws or instruction manuals</a:t>
            </a:r>
            <a:r>
              <a:rPr lang="en-US" baseline="0" dirty="0" smtClean="0"/>
              <a:t>.  Sturdy enough to withstand the rains and winds in a place like Haiti.  Yet not be a hot box like a shed but able to heat up and cool down gradually in a place like the Sudan.  It had to be inexpensive to manufacture using</a:t>
            </a:r>
            <a:r>
              <a:rPr lang="en-US" dirty="0" smtClean="0"/>
              <a:t> recycled</a:t>
            </a:r>
            <a:r>
              <a:rPr lang="en-US" baseline="0" dirty="0" smtClean="0"/>
              <a:t> </a:t>
            </a:r>
            <a:r>
              <a:rPr lang="en-US" dirty="0" smtClean="0"/>
              <a:t>plastics, organic materials, and polymers</a:t>
            </a:r>
            <a:r>
              <a:rPr lang="en-US" baseline="0" dirty="0" smtClean="0"/>
              <a:t>.  Easy to transport in ISO containers and on the ground by a pickup truck or by 2 people.  It could be reused for something else after people move back to the disaster site.  And, hopefully, most of the end products are made in Rhode Island.  I’m imagining a manufacturing and assembly operation of about 50 people.</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agenda</a:t>
            </a:r>
            <a:r>
              <a:rPr lang="en-US" baseline="0" dirty="0" smtClean="0"/>
              <a:t> for this discussion.  It should take at least an hour.  Maybe 90 minutes with questions.  We’ll look at my background and qualifications for this project.  Some of the overall issues about worldwide disasters and providing shelter.  Who uses shelter?  </a:t>
            </a:r>
            <a:r>
              <a:rPr lang="en-US" dirty="0" smtClean="0"/>
              <a:t>We’ll see </a:t>
            </a:r>
            <a:r>
              <a:rPr lang="en-US" baseline="0" dirty="0" smtClean="0"/>
              <a:t>photos of different types of emergency and transitional shelters </a:t>
            </a:r>
            <a:r>
              <a:rPr lang="en-US" dirty="0" smtClean="0"/>
              <a:t>used</a:t>
            </a:r>
            <a:r>
              <a:rPr lang="en-US" baseline="0" dirty="0" smtClean="0"/>
              <a:t> in Africa and Asia.  In tropical and desert environments.  In flat and hilly terrain.  And then what are some of the building characteristics of these shelters.  How do they get setup?  What’s needed to put them together in terms of tools, labor, equipment?  What do the interiors and exteriors look like?  What can you learn from these types of shelters in terms of cost burdens?  And if we take a ‘systems engineering’ approach to developing a shelter, what do you have to think about?  Cost?  Manufacturing?  Supportability?  Materials?  Human needs?  And then we get to a ‘notional’ design.  My design for a simple shelter that used a human-factored ‘systems engineering’ thought process and approach to design.  And in keeping with systems engineering, what else is needed in terms of analyses and evaluations.</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started out in the college of engineering but couldn’t quite understand all those forces and vectors in statics and dynamics.  I passed slide rule and math but I flunked statics and decided engineering wasn’t my calling.  I was graduated in 1971 with majors in psychology and biology, and minors in stat and speech and hearing.  Al Lott recommended I get a graduate degree at NMSU because it was far away from home, had a low student/faculty ratio, and the profs were from great universities.  So I tried ‘engineering psychology’ which focuses on understanding the capabilities and limitations of humans and applying that knowledge to the design of equipment, user interfaces, and facilities so they are easy to use.  In 1974, I got a job at Lockheed in Sunnyvale, CA and stayed there until 2007.  I worked on ships and planes and communication centers, missiles, spacecraft, and submarines.  Never a dull moment except between jobs when you’re looking for new work which was pretty often….  I retired in 2007, got married in 2008, and looked for a place to retire.  Which turned out to be Rhode Island which is pretty amazing because most people leave RI for Florida and really don’t retire here.  But it’s worked out very well.</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system is cheaper than RESTOP or other</a:t>
            </a:r>
            <a:r>
              <a:rPr lang="en-US" baseline="0" dirty="0" smtClean="0"/>
              <a:t> solid waste collection products used by outdoor wilderness enthusiasts for ‘packing out’ human waste.  This device is meant to collect it immediately, disperse it, break it down, and contain it for timely burial or disposal.  It’s a different principle than merely collecting it in a ‘poop bag’ for days.  The RESTOP product collects it in a bag within a bag for carrying around on your back.  This system is not intended for transportation of poop but the immediate dispersal and breakdown of it.</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45</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Millions</a:t>
            </a:r>
            <a:r>
              <a:rPr lang="en-US" baseline="0" dirty="0" smtClean="0"/>
              <a:t> of internally displaced people (IDPs) and refugees are forced from their homes by natural disasters (floods, earthquakes, drought) or manmade disasters (environmental</a:t>
            </a:r>
            <a:r>
              <a:rPr lang="en-US" dirty="0" smtClean="0"/>
              <a:t> spills, war).  And it seems to be getting worse with more people occupying less land.  Most IDPs are in Africa with even distributions in other continents.  Governments and NGOs spend billions on relief which includes medicines, food, clothing and shelter.  So the need for shelter is not going away anytime soon.  It’s only going to get worse.</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48</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49</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50</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51</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52</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53</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54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there are basically 3 types of shelter: emergency, transitional, and ‘original plus’.  Many companies make emergency and transitional shelters for sale to the Red Cross, the United Nations, government agencies, private agencies, and charities.  The most well known emergency shelter is the Rotary Clubs’ ‘Shelter in a Box’ started in CY 2000.  A fantastic idea that quickly gets a tent and tools to people desperately needing immediate shelter.  It’s all carried in a tote box and delivered on foot.  In China, Haiti, and other disaster sites long before the indigenous government can muster aid.</a:t>
            </a:r>
            <a:r>
              <a:rPr lang="en-US" baseline="0" dirty="0" smtClean="0"/>
              <a:t>  Emergency shelters are suppose to be short life span but sometimes end up being used for years.  Tarps are replaced with plastic sheets and more tarps.  Whatever is available.  Some emergency shelters appear to be cross marketed to the military as well as consumer or relief agency.  Thus, the set of features is very narrow since the requirements or target user base is very diverse.</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
        <p:nvSpPr>
          <p:cNvPr id="21"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22" name="Picture 21"/>
          <p:cNvPicPr/>
          <p:nvPr userDrawn="1"/>
        </p:nvPicPr>
        <p:blipFill>
          <a:blip r:embed="rId2" cstate="print"/>
          <a:srcRect/>
          <a:stretch>
            <a:fillRect/>
          </a:stretch>
        </p:blipFill>
        <p:spPr bwMode="auto">
          <a:xfrm>
            <a:off x="6770950" y="6400800"/>
            <a:ext cx="504825" cy="304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7"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8"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8C592886-E571-45D5-8B56-343DC94F8FA6}"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
        <p:nvSpPr>
          <p:cNvPr id="16"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17"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8" name="Picture 17"/>
          <p:cNvPicPr/>
          <p:nvPr userDrawn="1"/>
        </p:nvPicPr>
        <p:blipFill>
          <a:blip r:embed="rId2" cstate="print"/>
          <a:srcRect/>
          <a:stretch>
            <a:fillRect/>
          </a:stretch>
        </p:blipFill>
        <p:spPr bwMode="auto">
          <a:xfrm>
            <a:off x="6989064" y="6400800"/>
            <a:ext cx="504825" cy="304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8C592886-E571-45D5-8B56-343DC94F8FA6}"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9"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0"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21"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22" name="Picture 21"/>
          <p:cNvPicPr/>
          <p:nvPr userDrawn="1"/>
        </p:nvPicPr>
        <p:blipFill>
          <a:blip r:embed="rId2" cstate="print"/>
          <a:srcRect/>
          <a:stretch>
            <a:fillRect/>
          </a:stretch>
        </p:blipFill>
        <p:spPr bwMode="auto">
          <a:xfrm>
            <a:off x="6989064" y="6400800"/>
            <a:ext cx="504825" cy="304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11"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C592886-E571-45D5-8B56-343DC94F8FA6}" type="slidenum">
              <a:rPr kumimoji="0" lang="en-US" smtClean="0"/>
              <a:pPr/>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
        <p:nvSpPr>
          <p:cNvPr id="28"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29"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30" name="Picture 29"/>
          <p:cNvPicPr/>
          <p:nvPr userDrawn="1"/>
        </p:nvPicPr>
        <p:blipFill>
          <a:blip r:embed="rId2" cstate="print"/>
          <a:srcRect/>
          <a:stretch>
            <a:fillRect/>
          </a:stretch>
        </p:blipFill>
        <p:spPr bwMode="auto">
          <a:xfrm>
            <a:off x="6989064" y="6400800"/>
            <a:ext cx="504825" cy="304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8C592886-E571-45D5-8B56-343DC94F8FA6}" type="slidenum">
              <a:rPr kumimoji="0" lang="en-US" smtClean="0"/>
              <a:pPr/>
              <a:t>‹#›</a:t>
            </a:fld>
            <a:endParaRPr kumimoji="0" lang="en-US" dirty="0"/>
          </a:p>
        </p:txBody>
      </p:sp>
      <p:sp>
        <p:nvSpPr>
          <p:cNvPr id="6"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7"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C592886-E571-45D5-8B56-343DC94F8FA6}" type="slidenum">
              <a:rPr kumimoji="0" lang="en-US" smtClean="0"/>
              <a:pPr/>
              <a:t>‹#›</a:t>
            </a:fld>
            <a:endParaRPr kumimoji="0" lang="en-US" dirty="0"/>
          </a:p>
        </p:txBody>
      </p:sp>
      <p:sp>
        <p:nvSpPr>
          <p:cNvPr id="11"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12"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3" name="Picture 12"/>
          <p:cNvPicPr/>
          <p:nvPr userDrawn="1"/>
        </p:nvPicPr>
        <p:blipFill>
          <a:blip r:embed="rId2" cstate="print"/>
          <a:srcRect/>
          <a:stretch>
            <a:fillRect/>
          </a:stretch>
        </p:blipFill>
        <p:spPr bwMode="auto">
          <a:xfrm>
            <a:off x="6989064" y="6400800"/>
            <a:ext cx="504825" cy="3048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23"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24" name="Picture 23"/>
          <p:cNvPicPr/>
          <p:nvPr userDrawn="1"/>
        </p:nvPicPr>
        <p:blipFill>
          <a:blip r:embed="rId2" cstate="print"/>
          <a:srcRect/>
          <a:stretch>
            <a:fillRect/>
          </a:stretch>
        </p:blipFill>
        <p:spPr bwMode="auto">
          <a:xfrm>
            <a:off x="6989064" y="6400800"/>
            <a:ext cx="504825" cy="304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3" name="Date Placeholder 3"/>
          <p:cNvSpPr>
            <a:spLocks noGrp="1"/>
          </p:cNvSpPr>
          <p:nvPr userDrawn="1">
            <p:ph type="dt" sz="half" idx="10"/>
          </p:nvPr>
        </p:nvSpPr>
        <p:spPr>
          <a:xfrm>
            <a:off x="7470648" y="6400800"/>
            <a:ext cx="1490472" cy="274320"/>
          </a:xfrm>
          <a:prstGeom prst="rect">
            <a:avLst/>
          </a:prstGeom>
        </p:spPr>
        <p:txBody>
          <a:bodyPr/>
          <a:lstStyle/>
          <a:p>
            <a:pPr algn="l"/>
            <a:r>
              <a:rPr lang="en-US" sz="1000" dirty="0" smtClean="0"/>
              <a:t>Rev 22; July 20,2010</a:t>
            </a:r>
            <a:endParaRPr lang="en-US" sz="1000" dirty="0"/>
          </a:p>
        </p:txBody>
      </p:sp>
      <p:sp>
        <p:nvSpPr>
          <p:cNvPr id="24" name="Footer Placeholder 5"/>
          <p:cNvSpPr>
            <a:spLocks noGrp="1"/>
          </p:cNvSpPr>
          <p:nvPr userDrawn="1">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25" name="Picture 24"/>
          <p:cNvPicPr/>
          <p:nvPr userDrawn="1"/>
        </p:nvPicPr>
        <p:blipFill>
          <a:blip r:embed="rId2" cstate="print"/>
          <a:srcRect/>
          <a:stretch>
            <a:fillRect/>
          </a:stretch>
        </p:blipFill>
        <p:spPr bwMode="auto">
          <a:xfrm>
            <a:off x="6989064" y="6400800"/>
            <a:ext cx="504825" cy="3048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4" name="Picture 23"/>
          <p:cNvPicPr/>
          <p:nvPr userDrawn="1"/>
        </p:nvPicPr>
        <p:blipFill>
          <a:blip r:embed="rId13" cstate="print"/>
          <a:srcRect/>
          <a:stretch>
            <a:fillRect/>
          </a:stretch>
        </p:blipFill>
        <p:spPr bwMode="auto">
          <a:xfrm>
            <a:off x="6720616" y="6400800"/>
            <a:ext cx="504825" cy="304800"/>
          </a:xfrm>
          <a:prstGeom prst="rect">
            <a:avLst/>
          </a:prstGeom>
          <a:noFill/>
          <a:ln w="9525">
            <a:noFill/>
            <a:miter lim="800000"/>
            <a:headEnd/>
            <a:tailEnd/>
          </a:ln>
        </p:spPr>
      </p:pic>
      <p:sp>
        <p:nvSpPr>
          <p:cNvPr id="21" name="Footer Placeholder 5"/>
          <p:cNvSpPr>
            <a:spLocks noGrp="1"/>
          </p:cNvSpPr>
          <p:nvPr userDrawn="1">
            <p:ph type="ftr" sz="quarter" idx="3"/>
          </p:nvPr>
        </p:nvSpPr>
        <p:spPr>
          <a:xfrm>
            <a:off x="457200" y="6364224"/>
            <a:ext cx="6477000" cy="338328"/>
          </a:xfrm>
          <a:prstGeom prst="rect">
            <a:avLst/>
          </a:prstGeo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0848" y="3124200"/>
            <a:ext cx="7391400" cy="1676400"/>
          </a:xfrm>
        </p:spPr>
        <p:txBody>
          <a:bodyPr>
            <a:normAutofit fontScale="92500" lnSpcReduction="20000"/>
          </a:bodyPr>
          <a:lstStyle/>
          <a:p>
            <a:pPr algn="l"/>
            <a:r>
              <a:rPr lang="en-US" dirty="0" smtClean="0"/>
              <a:t>a sturdy and safe sustaining environment for people living between Emergency and Transitional shelter. easy to set up or move; Expandable; 360 degree ventilation and visibility without windows; provides water, power, storage, food, lighting, and human waste Containment; 120 sq ft; reusable; made in Rhode Island.</a:t>
            </a:r>
            <a:endParaRPr lang="en-US" dirty="0"/>
          </a:p>
        </p:txBody>
      </p:sp>
      <p:sp>
        <p:nvSpPr>
          <p:cNvPr id="2" name="Title 1"/>
          <p:cNvSpPr>
            <a:spLocks noGrp="1"/>
          </p:cNvSpPr>
          <p:nvPr>
            <p:ph type="ctrTitle"/>
          </p:nvPr>
        </p:nvSpPr>
        <p:spPr/>
        <p:txBody>
          <a:bodyPr>
            <a:normAutofit fontScale="90000"/>
          </a:bodyPr>
          <a:lstStyle/>
          <a:p>
            <a:r>
              <a:rPr lang="en-US" dirty="0" smtClean="0"/>
              <a:t>HOME</a:t>
            </a:r>
            <a:br>
              <a:rPr lang="en-US" dirty="0" smtClean="0"/>
            </a:br>
            <a:r>
              <a:rPr lang="en-US" dirty="0" smtClean="0"/>
              <a:t>Human Occupied Modular Environment</a:t>
            </a:r>
            <a:endParaRPr lang="en-US" dirty="0"/>
          </a:p>
        </p:txBody>
      </p:sp>
      <p:sp>
        <p:nvSpPr>
          <p:cNvPr id="4" name="TextBox 3"/>
          <p:cNvSpPr txBox="1"/>
          <p:nvPr/>
        </p:nvSpPr>
        <p:spPr>
          <a:xfrm>
            <a:off x="1447800" y="5065776"/>
            <a:ext cx="6629400" cy="923330"/>
          </a:xfrm>
          <a:prstGeom prst="rect">
            <a:avLst/>
          </a:prstGeom>
          <a:noFill/>
        </p:spPr>
        <p:txBody>
          <a:bodyPr wrap="square" rtlCol="0">
            <a:spAutoFit/>
          </a:bodyPr>
          <a:lstStyle/>
          <a:p>
            <a:r>
              <a:rPr lang="en-US" dirty="0" smtClean="0"/>
              <a:t>A presentation for the University of Rhode Island Colleges of Business Administration, Environment and Life Sciences, and Engineering.  September 2010.</a:t>
            </a:r>
            <a:endParaRPr lang="en-US" dirty="0"/>
          </a:p>
        </p:txBody>
      </p:sp>
      <p:sp>
        <p:nvSpPr>
          <p:cNvPr id="5"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
        <p:nvSpPr>
          <p:cNvPr id="6" name="Footer Placeholder 5"/>
          <p:cNvSpPr>
            <a:spLocks noGrp="1"/>
          </p:cNvSpPr>
          <p:nvPr>
            <p:ph type="ftr" sz="quarter" idx="11"/>
          </p:nvPr>
        </p:nvSpPr>
        <p:spPr>
          <a:xfrm>
            <a:off x="457200" y="6364224"/>
            <a:ext cx="6477000" cy="338328"/>
          </a:xfrm>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Slide Number Placeholder 7"/>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1</a:t>
            </a:fld>
            <a:endParaRPr kumimoji="0" lang="en-US"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Commercial Transitional Shelters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10</a:t>
            </a:fld>
            <a:endParaRPr kumimoji="0" lang="en-US" dirty="0"/>
          </a:p>
        </p:txBody>
      </p:sp>
      <p:pic>
        <p:nvPicPr>
          <p:cNvPr id="9" name="Picture 8" descr="Modular steel transitional shelter.jpg"/>
          <p:cNvPicPr>
            <a:picLocks noChangeAspect="1"/>
          </p:cNvPicPr>
          <p:nvPr/>
        </p:nvPicPr>
        <p:blipFill>
          <a:blip r:embed="rId2" cstate="print"/>
          <a:stretch>
            <a:fillRect/>
          </a:stretch>
        </p:blipFill>
        <p:spPr>
          <a:xfrm>
            <a:off x="3962400" y="3886200"/>
            <a:ext cx="3990975" cy="2391614"/>
          </a:xfrm>
          <a:prstGeom prst="rect">
            <a:avLst/>
          </a:prstGeom>
          <a:effectLst>
            <a:outerShdw blurRad="50800" dist="38100" dir="2700000" algn="tl" rotWithShape="0">
              <a:prstClr val="black">
                <a:alpha val="40000"/>
              </a:prstClr>
            </a:outerShdw>
          </a:effectLst>
        </p:spPr>
      </p:pic>
      <p:pic>
        <p:nvPicPr>
          <p:cNvPr id="10" name="Picture 9" descr="14.jpg"/>
          <p:cNvPicPr>
            <a:picLocks noChangeAspect="1"/>
          </p:cNvPicPr>
          <p:nvPr/>
        </p:nvPicPr>
        <p:blipFill>
          <a:blip r:embed="rId3" cstate="print"/>
          <a:stretch>
            <a:fillRect/>
          </a:stretch>
        </p:blipFill>
        <p:spPr>
          <a:xfrm>
            <a:off x="5562600" y="1447800"/>
            <a:ext cx="2983407" cy="1987475"/>
          </a:xfrm>
          <a:prstGeom prst="rect">
            <a:avLst/>
          </a:prstGeom>
          <a:effectLst>
            <a:outerShdw blurRad="50800" dist="38100" dir="2700000" algn="tl" rotWithShape="0">
              <a:prstClr val="black">
                <a:alpha val="40000"/>
              </a:prstClr>
            </a:outerShdw>
          </a:effectLst>
        </p:spPr>
      </p:pic>
      <p:pic>
        <p:nvPicPr>
          <p:cNvPr id="13" name="Picture 12" descr="sheltersystem.jpg"/>
          <p:cNvPicPr>
            <a:picLocks noChangeAspect="1"/>
          </p:cNvPicPr>
          <p:nvPr/>
        </p:nvPicPr>
        <p:blipFill>
          <a:blip r:embed="rId4" cstate="print"/>
          <a:stretch>
            <a:fillRect/>
          </a:stretch>
        </p:blipFill>
        <p:spPr>
          <a:xfrm>
            <a:off x="1981200" y="3810000"/>
            <a:ext cx="2938272" cy="1758146"/>
          </a:xfrm>
          <a:prstGeom prst="rect">
            <a:avLst/>
          </a:prstGeom>
          <a:effectLst>
            <a:outerShdw blurRad="50800" dist="38100" dir="2700000" algn="tl" rotWithShape="0">
              <a:prstClr val="black">
                <a:alpha val="40000"/>
              </a:prstClr>
            </a:outerShdw>
          </a:effectLst>
        </p:spPr>
      </p:pic>
      <p:pic>
        <p:nvPicPr>
          <p:cNvPr id="14" name="Picture 13" descr="worldshelter.jpg"/>
          <p:cNvPicPr>
            <a:picLocks noChangeAspect="1"/>
          </p:cNvPicPr>
          <p:nvPr/>
        </p:nvPicPr>
        <p:blipFill>
          <a:blip r:embed="rId5" cstate="print"/>
          <a:stretch>
            <a:fillRect/>
          </a:stretch>
        </p:blipFill>
        <p:spPr>
          <a:xfrm>
            <a:off x="381000" y="1524000"/>
            <a:ext cx="1828800" cy="2438400"/>
          </a:xfrm>
          <a:prstGeom prst="rect">
            <a:avLst/>
          </a:prstGeom>
          <a:effectLst>
            <a:outerShdw blurRad="50800" dist="38100" dir="2700000" algn="tl" rotWithShape="0">
              <a:prstClr val="black">
                <a:alpha val="40000"/>
              </a:prstClr>
            </a:outerShdw>
          </a:effectLst>
        </p:spPr>
      </p:pic>
      <p:pic>
        <p:nvPicPr>
          <p:cNvPr id="12" name="Picture 11" descr="tent setup.jpg"/>
          <p:cNvPicPr>
            <a:picLocks noChangeAspect="1"/>
          </p:cNvPicPr>
          <p:nvPr/>
        </p:nvPicPr>
        <p:blipFill>
          <a:blip r:embed="rId6" cstate="print"/>
          <a:stretch>
            <a:fillRect/>
          </a:stretch>
        </p:blipFill>
        <p:spPr>
          <a:xfrm>
            <a:off x="381000" y="4419600"/>
            <a:ext cx="2286000" cy="1778696"/>
          </a:xfrm>
          <a:prstGeom prst="rect">
            <a:avLst/>
          </a:prstGeom>
          <a:effectLst>
            <a:outerShdw blurRad="50800" dist="38100" dir="2700000" algn="tl" rotWithShape="0">
              <a:prstClr val="black">
                <a:alpha val="40000"/>
              </a:prstClr>
            </a:outerShdw>
          </a:effectLst>
        </p:spPr>
      </p:pic>
      <p:pic>
        <p:nvPicPr>
          <p:cNvPr id="17" name="Picture 16" descr="softhouse 1 400 lbs.jpg"/>
          <p:cNvPicPr>
            <a:picLocks noChangeAspect="1"/>
          </p:cNvPicPr>
          <p:nvPr/>
        </p:nvPicPr>
        <p:blipFill>
          <a:blip r:embed="rId7" cstate="print"/>
          <a:stretch>
            <a:fillRect/>
          </a:stretch>
        </p:blipFill>
        <p:spPr>
          <a:xfrm>
            <a:off x="2438400" y="1676399"/>
            <a:ext cx="2895600" cy="2313087"/>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3810000" y="1807464"/>
            <a:ext cx="1447800" cy="1015663"/>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SOFTHOUSE weighs 400 lbs; sells for $3K; 166 sq ft; takes 1 day to build.</a:t>
            </a:r>
            <a:endParaRPr lang="en-US" sz="1200" dirty="0">
              <a:solidFill>
                <a:schemeClr val="bg1"/>
              </a:solidFill>
              <a:latin typeface="Arial" pitchFamily="34" charset="0"/>
              <a:cs typeface="Arial" pitchFamily="34" charset="0"/>
            </a:endParaRPr>
          </a:p>
        </p:txBody>
      </p:sp>
      <p:sp>
        <p:nvSpPr>
          <p:cNvPr id="19" name="TextBox 18"/>
          <p:cNvSpPr txBox="1"/>
          <p:nvPr/>
        </p:nvSpPr>
        <p:spPr>
          <a:xfrm>
            <a:off x="1298448" y="5916168"/>
            <a:ext cx="1426994" cy="276999"/>
          </a:xfrm>
          <a:prstGeom prst="rect">
            <a:avLst/>
          </a:prstGeom>
          <a:noFill/>
        </p:spPr>
        <p:txBody>
          <a:bodyPr wrap="none" rtlCol="0">
            <a:spAutoFit/>
          </a:bodyPr>
          <a:lstStyle/>
          <a:p>
            <a:r>
              <a:rPr lang="en-US" sz="1200" dirty="0" smtClean="0">
                <a:latin typeface="Arial" pitchFamily="34" charset="0"/>
                <a:cs typeface="Arial" pitchFamily="34" charset="0"/>
              </a:rPr>
              <a:t>Celina Tent HGPT</a:t>
            </a:r>
            <a:endParaRPr lang="en-US" sz="1200" dirty="0">
              <a:latin typeface="Arial" pitchFamily="34" charset="0"/>
              <a:cs typeface="Arial" pitchFamily="34" charset="0"/>
            </a:endParaRPr>
          </a:p>
        </p:txBody>
      </p:sp>
      <p:pic>
        <p:nvPicPr>
          <p:cNvPr id="20" name="Picture 19" descr="U-Dome 110 TransShelter.jpg"/>
          <p:cNvPicPr>
            <a:picLocks noChangeAspect="1"/>
          </p:cNvPicPr>
          <p:nvPr/>
        </p:nvPicPr>
        <p:blipFill>
          <a:blip r:embed="rId8" cstate="print"/>
          <a:stretch>
            <a:fillRect/>
          </a:stretch>
        </p:blipFill>
        <p:spPr>
          <a:xfrm>
            <a:off x="6400800" y="2971800"/>
            <a:ext cx="2552700" cy="1771650"/>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6629400" y="4419600"/>
            <a:ext cx="2057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Trans Shelter U Dome 110</a:t>
            </a:r>
            <a:endParaRPr lang="en-US" sz="1200" dirty="0">
              <a:solidFill>
                <a:schemeClr val="bg1"/>
              </a:solidFill>
              <a:latin typeface="Arial" pitchFamily="34" charset="0"/>
              <a:cs typeface="Arial" pitchFamily="34" charset="0"/>
            </a:endParaRPr>
          </a:p>
        </p:txBody>
      </p:sp>
      <p:sp>
        <p:nvSpPr>
          <p:cNvPr id="23" name="Footer Placeholder 2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22"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Transitional Shelter Characteristics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11</a:t>
            </a:fld>
            <a:endParaRPr kumimoji="0" lang="en-US" dirty="0"/>
          </a:p>
        </p:txBody>
      </p:sp>
      <p:sp>
        <p:nvSpPr>
          <p:cNvPr id="3" name="Content Placeholder 2"/>
          <p:cNvSpPr>
            <a:spLocks noGrp="1"/>
          </p:cNvSpPr>
          <p:nvPr>
            <p:ph sz="quarter" idx="1"/>
          </p:nvPr>
        </p:nvSpPr>
        <p:spPr>
          <a:xfrm>
            <a:off x="402336" y="1646237"/>
            <a:ext cx="8436864" cy="4526280"/>
          </a:xfrm>
        </p:spPr>
        <p:txBody>
          <a:bodyPr>
            <a:normAutofit fontScale="77500" lnSpcReduction="20000"/>
          </a:bodyPr>
          <a:lstStyle/>
          <a:p>
            <a:r>
              <a:rPr lang="en-US" dirty="0" smtClean="0"/>
              <a:t>Constructed from steel tubing / aluminum / plastic.</a:t>
            </a:r>
          </a:p>
          <a:p>
            <a:pPr lvl="1"/>
            <a:r>
              <a:rPr lang="en-US" dirty="0" smtClean="0"/>
              <a:t>Small rigid or fabric wall shelter = 160 sq ft; 8-12 ft high; price /unit $3K and up.</a:t>
            </a:r>
          </a:p>
          <a:p>
            <a:pPr lvl="2"/>
            <a:r>
              <a:rPr lang="en-US" dirty="0" smtClean="0"/>
              <a:t>Ex: World Shelters, Shelters of America, Villagedome, </a:t>
            </a:r>
          </a:p>
          <a:p>
            <a:r>
              <a:rPr lang="en-US" dirty="0" smtClean="0"/>
              <a:t>Provide a substantial protective shell.</a:t>
            </a:r>
          </a:p>
          <a:p>
            <a:r>
              <a:rPr lang="en-US" dirty="0" smtClean="0"/>
              <a:t>Usually much larger than emergency shelter.</a:t>
            </a:r>
          </a:p>
          <a:p>
            <a:r>
              <a:rPr lang="en-US" dirty="0" smtClean="0"/>
              <a:t>Require manual or power tools to set up and tear down.</a:t>
            </a:r>
          </a:p>
          <a:p>
            <a:r>
              <a:rPr lang="en-US" dirty="0" smtClean="0"/>
              <a:t>Can take a day or weeks to build.</a:t>
            </a:r>
          </a:p>
          <a:p>
            <a:r>
              <a:rPr lang="en-US" dirty="0" smtClean="0"/>
              <a:t>Can require heavy machinery (i.e., forklifts) to emplace.</a:t>
            </a:r>
          </a:p>
          <a:p>
            <a:r>
              <a:rPr lang="en-US" dirty="0" smtClean="0"/>
              <a:t>Contain loose parts (bolts, panels, tubes, windows, fasteners).</a:t>
            </a:r>
          </a:p>
          <a:p>
            <a:r>
              <a:rPr lang="en-US" dirty="0" smtClean="0"/>
              <a:t>Require 2-4 trained personnel to assemble.</a:t>
            </a:r>
          </a:p>
          <a:p>
            <a:r>
              <a:rPr lang="en-US" dirty="0" smtClean="0"/>
              <a:t>Can use complex instruction manuals.</a:t>
            </a:r>
          </a:p>
          <a:p>
            <a:pPr>
              <a:buNone/>
            </a:pPr>
            <a:r>
              <a:rPr lang="en-US" b="1" i="1" u="sng" dirty="0" smtClean="0"/>
              <a:t>Some of these characteristics are hidden costs and burdens (about 15%-20%) added to unit price and usability</a:t>
            </a:r>
            <a:r>
              <a:rPr lang="en-US" b="1" i="1" dirty="0" smtClean="0"/>
              <a:t>.</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12</a:t>
            </a:fld>
            <a:endParaRPr kumimoji="0" lang="en-US" dirty="0"/>
          </a:p>
        </p:txBody>
      </p:sp>
      <p:sp>
        <p:nvSpPr>
          <p:cNvPr id="3" name="Content Placeholder 2"/>
          <p:cNvSpPr>
            <a:spLocks noGrp="1"/>
          </p:cNvSpPr>
          <p:nvPr>
            <p:ph sz="quarter" idx="1"/>
          </p:nvPr>
        </p:nvSpPr>
        <p:spPr>
          <a:xfrm>
            <a:off x="457200" y="1646237"/>
            <a:ext cx="8305800" cy="4526280"/>
          </a:xfrm>
        </p:spPr>
        <p:txBody>
          <a:bodyPr>
            <a:normAutofit fontScale="92500" lnSpcReduction="10000"/>
          </a:bodyPr>
          <a:lstStyle/>
          <a:p>
            <a:r>
              <a:rPr lang="en-US" dirty="0" smtClean="0"/>
              <a:t>We develop a shelter:</a:t>
            </a:r>
          </a:p>
          <a:p>
            <a:pPr lvl="1"/>
            <a:r>
              <a:rPr lang="en-US" dirty="0" smtClean="0"/>
              <a:t>That is a ‘gap-filler’ dwelling used logistically between emergency and transitional shelter…</a:t>
            </a:r>
          </a:p>
          <a:p>
            <a:pPr lvl="1"/>
            <a:r>
              <a:rPr lang="en-US" dirty="0" smtClean="0"/>
              <a:t>Uses no moving parts, no glass, no fasteners, no rivets, no instructions, no skilled labor, no heavy machinery….</a:t>
            </a:r>
          </a:p>
          <a:p>
            <a:pPr lvl="1"/>
            <a:r>
              <a:rPr lang="en-US" dirty="0" smtClean="0"/>
              <a:t>That incorporates basic living necessities like water storage, personal storage, 360 degree ventilation, lighting, electricity, ability to grow food, contain human waste ….</a:t>
            </a:r>
          </a:p>
          <a:p>
            <a:pPr lvl="1"/>
            <a:r>
              <a:rPr lang="en-US" dirty="0" smtClean="0"/>
              <a:t>That integrates reusable energy technology, commercial available materials and processes into the design… cheaply…</a:t>
            </a:r>
          </a:p>
          <a:p>
            <a:pPr lvl="1"/>
            <a:r>
              <a:rPr lang="en-US" dirty="0" smtClean="0"/>
              <a:t>That considers UN Shelter Centre guidelines concerning sustainability, cultural, usability, environmental safety and health factors…</a:t>
            </a:r>
          </a:p>
          <a:p>
            <a:pPr lvl="1"/>
            <a:r>
              <a:rPr lang="en-US" dirty="0" smtClean="0"/>
              <a:t>And takes a </a:t>
            </a:r>
            <a:r>
              <a:rPr lang="en-US" b="1" dirty="0" smtClean="0"/>
              <a:t>systems engineering approach </a:t>
            </a:r>
            <a:r>
              <a:rPr lang="en-US" dirty="0" smtClean="0"/>
              <a:t>to design.</a:t>
            </a:r>
          </a:p>
          <a:p>
            <a:endParaRPr lang="en-US" dirty="0" smtClean="0"/>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Systems Engineering Approach</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13</a:t>
            </a:fld>
            <a:endParaRPr kumimoji="0" lang="en-US" dirty="0"/>
          </a:p>
        </p:txBody>
      </p:sp>
      <p:sp>
        <p:nvSpPr>
          <p:cNvPr id="3" name="Content Placeholder 2"/>
          <p:cNvSpPr>
            <a:spLocks noGrp="1"/>
          </p:cNvSpPr>
          <p:nvPr>
            <p:ph sz="quarter" idx="1"/>
          </p:nvPr>
        </p:nvSpPr>
        <p:spPr>
          <a:xfrm>
            <a:off x="301752" y="1527048"/>
            <a:ext cx="8503920" cy="4261104"/>
          </a:xfrm>
        </p:spPr>
        <p:txBody>
          <a:bodyPr>
            <a:normAutofit fontScale="62500" lnSpcReduction="20000"/>
          </a:bodyPr>
          <a:lstStyle/>
          <a:p>
            <a:pPr>
              <a:buNone/>
            </a:pPr>
            <a:r>
              <a:rPr lang="en-US" sz="2800" dirty="0" smtClean="0"/>
              <a:t>International Council of Systems Engineering (INCOSE) definition:</a:t>
            </a:r>
            <a:endParaRPr lang="en-US" sz="2800" i="1" dirty="0" smtClean="0"/>
          </a:p>
          <a:p>
            <a:pPr>
              <a:buNone/>
            </a:pPr>
            <a:r>
              <a:rPr lang="en-US" sz="2800" i="1" dirty="0" smtClean="0"/>
              <a:t>“Systems Engineering is an interdisciplinary approach and means to enable the realization of successful systems.  It focuses on defining customer needs and required functionality early in the development cycle, documenting requirements, then proceeding with design synthesis and system validation while considering the complete problem: </a:t>
            </a:r>
            <a:endParaRPr lang="en-US" sz="2800" dirty="0" smtClean="0"/>
          </a:p>
          <a:p>
            <a:pPr lvl="1">
              <a:buNone/>
            </a:pPr>
            <a:r>
              <a:rPr lang="en-US" sz="2300" dirty="0" smtClean="0"/>
              <a:t>     Operations </a:t>
            </a:r>
          </a:p>
          <a:p>
            <a:pPr lvl="1">
              <a:buNone/>
            </a:pPr>
            <a:r>
              <a:rPr lang="en-US" sz="2300" dirty="0" smtClean="0"/>
              <a:t>     Performance </a:t>
            </a:r>
          </a:p>
          <a:p>
            <a:pPr lvl="1">
              <a:buNone/>
            </a:pPr>
            <a:r>
              <a:rPr lang="en-US" sz="2300" dirty="0" smtClean="0"/>
              <a:t>     Test </a:t>
            </a:r>
          </a:p>
          <a:p>
            <a:pPr lvl="1">
              <a:buNone/>
            </a:pPr>
            <a:r>
              <a:rPr lang="en-US" sz="2300" dirty="0" smtClean="0"/>
              <a:t>     Manufacturing </a:t>
            </a:r>
          </a:p>
          <a:p>
            <a:pPr lvl="1">
              <a:buNone/>
            </a:pPr>
            <a:r>
              <a:rPr lang="en-US" sz="2300" dirty="0" smtClean="0"/>
              <a:t>     Cost and Schedule </a:t>
            </a:r>
          </a:p>
          <a:p>
            <a:pPr lvl="1">
              <a:buNone/>
            </a:pPr>
            <a:r>
              <a:rPr lang="en-US" sz="2300" dirty="0" smtClean="0"/>
              <a:t>     Training and Support </a:t>
            </a:r>
          </a:p>
          <a:p>
            <a:pPr lvl="1">
              <a:buNone/>
            </a:pPr>
            <a:r>
              <a:rPr lang="en-US" sz="2300" dirty="0" smtClean="0"/>
              <a:t>     Disposal </a:t>
            </a:r>
          </a:p>
          <a:p>
            <a:pPr>
              <a:buNone/>
            </a:pPr>
            <a:r>
              <a:rPr lang="en-US" sz="2800" i="1" dirty="0" smtClean="0"/>
              <a:t>Systems Engineering integrates all the disciplines and specialty groups into a team effort forming a structured development process that proceeds from concept to production to operation.   Systems Engineering considers both the business and the technical needs of all customers with the goal of providing a quality product that meets the user needs.”</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Tailored Systems Engineering Approach</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14</a:t>
            </a:fld>
            <a:endParaRPr kumimoji="0" lang="en-US" dirty="0"/>
          </a:p>
        </p:txBody>
      </p:sp>
      <p:sp>
        <p:nvSpPr>
          <p:cNvPr id="3" name="Content Placeholder 2"/>
          <p:cNvSpPr>
            <a:spLocks noGrp="1"/>
          </p:cNvSpPr>
          <p:nvPr>
            <p:ph sz="quarter" idx="1"/>
          </p:nvPr>
        </p:nvSpPr>
        <p:spPr>
          <a:xfrm>
            <a:off x="301752" y="1527048"/>
            <a:ext cx="8503920" cy="4745736"/>
          </a:xfrm>
        </p:spPr>
        <p:txBody>
          <a:bodyPr>
            <a:normAutofit fontScale="85000" lnSpcReduction="20000"/>
          </a:bodyPr>
          <a:lstStyle/>
          <a:p>
            <a:r>
              <a:rPr lang="en-US" dirty="0" smtClean="0"/>
              <a:t>Develop a tailored set of </a:t>
            </a:r>
            <a:r>
              <a:rPr lang="en-US" b="1" dirty="0" smtClean="0"/>
              <a:t>system </a:t>
            </a:r>
            <a:r>
              <a:rPr lang="en-US" dirty="0" smtClean="0"/>
              <a:t>and</a:t>
            </a:r>
            <a:r>
              <a:rPr lang="en-US" b="1" dirty="0" smtClean="0"/>
              <a:t> detail requirements</a:t>
            </a:r>
            <a:r>
              <a:rPr lang="en-US" dirty="0" smtClean="0"/>
              <a:t> that covers: cost, weight, performance, materials and processes, customer, user, health and safety, manufacturing, logistics, and human factors.</a:t>
            </a:r>
          </a:p>
          <a:p>
            <a:r>
              <a:rPr lang="en-US" dirty="0" smtClean="0"/>
              <a:t>Identify and mitigate risks and perform tradeoff studies early.</a:t>
            </a:r>
          </a:p>
          <a:p>
            <a:r>
              <a:rPr lang="en-US" dirty="0" smtClean="0"/>
              <a:t>Follow a tailored </a:t>
            </a:r>
            <a:r>
              <a:rPr lang="en-US" b="1" dirty="0" smtClean="0"/>
              <a:t>design review process </a:t>
            </a:r>
            <a:r>
              <a:rPr lang="en-US" dirty="0" smtClean="0"/>
              <a:t>to ensure system satisfies requirements.</a:t>
            </a:r>
          </a:p>
          <a:p>
            <a:pPr lvl="1"/>
            <a:r>
              <a:rPr lang="en-US" dirty="0" smtClean="0"/>
              <a:t>System and critical design reviews only.</a:t>
            </a:r>
          </a:p>
          <a:p>
            <a:r>
              <a:rPr lang="en-US" dirty="0" smtClean="0"/>
              <a:t>Uses a simplified </a:t>
            </a:r>
            <a:r>
              <a:rPr lang="en-US" b="1" dirty="0" smtClean="0"/>
              <a:t>development qualification test </a:t>
            </a:r>
            <a:r>
              <a:rPr lang="en-US" dirty="0" smtClean="0"/>
              <a:t>program.</a:t>
            </a:r>
          </a:p>
          <a:p>
            <a:r>
              <a:rPr lang="en-US" dirty="0" smtClean="0"/>
              <a:t>Incorporate </a:t>
            </a:r>
            <a:r>
              <a:rPr lang="en-US" b="1" dirty="0" smtClean="0"/>
              <a:t>lessons learned</a:t>
            </a:r>
            <a:r>
              <a:rPr lang="en-US" dirty="0" smtClean="0"/>
              <a:t> and UN Shelter Projects guidelines into the system.</a:t>
            </a:r>
          </a:p>
          <a:p>
            <a:pPr lvl="1"/>
            <a:r>
              <a:rPr lang="en-US" dirty="0" smtClean="0"/>
              <a:t>Involve UN and Red Cross representative (user community) early.</a:t>
            </a:r>
          </a:p>
          <a:p>
            <a:r>
              <a:rPr lang="en-US" dirty="0" smtClean="0"/>
              <a:t>Design with a target unit production cost of $3,000.</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Engineering Requirements - Examples</a:t>
            </a:r>
            <a:endParaRPr lang="en-US" dirty="0"/>
          </a:p>
        </p:txBody>
      </p:sp>
      <p:sp>
        <p:nvSpPr>
          <p:cNvPr id="14" name="Slide Number Placeholder 13"/>
          <p:cNvSpPr>
            <a:spLocks noGrp="1"/>
          </p:cNvSpPr>
          <p:nvPr>
            <p:ph type="sldNum" sz="quarter" idx="12"/>
          </p:nvPr>
        </p:nvSpPr>
        <p:spPr/>
        <p:txBody>
          <a:bodyPr/>
          <a:lstStyle/>
          <a:p>
            <a:fld id="{8C592886-E571-45D5-8B56-343DC94F8FA6}" type="slidenum">
              <a:rPr kumimoji="0" lang="en-US" smtClean="0"/>
              <a:pPr/>
              <a:t>15</a:t>
            </a:fld>
            <a:endParaRPr kumimoji="0" lang="en-US" dirty="0"/>
          </a:p>
        </p:txBody>
      </p:sp>
      <p:graphicFrame>
        <p:nvGraphicFramePr>
          <p:cNvPr id="18" name="Table 17"/>
          <p:cNvGraphicFramePr>
            <a:graphicFrameLocks noGrp="1"/>
          </p:cNvGraphicFramePr>
          <p:nvPr/>
        </p:nvGraphicFramePr>
        <p:xfrm>
          <a:off x="304800" y="1569720"/>
          <a:ext cx="8229601" cy="4754880"/>
        </p:xfrm>
        <a:graphic>
          <a:graphicData uri="http://schemas.openxmlformats.org/drawingml/2006/table">
            <a:tbl>
              <a:tblPr firstRow="1" bandRow="1">
                <a:tableStyleId>{5C22544A-7EE6-4342-B048-85BDC9FD1C3A}</a:tableStyleId>
              </a:tblPr>
              <a:tblGrid>
                <a:gridCol w="2895600"/>
                <a:gridCol w="4191000"/>
                <a:gridCol w="1143001"/>
              </a:tblGrid>
              <a:tr h="215537">
                <a:tc>
                  <a:txBody>
                    <a:bodyPr/>
                    <a:lstStyle/>
                    <a:p>
                      <a:r>
                        <a:rPr lang="en-US" sz="1200" dirty="0" smtClean="0"/>
                        <a:t>Need Statement</a:t>
                      </a:r>
                    </a:p>
                  </a:txBody>
                  <a:tcPr/>
                </a:tc>
                <a:tc>
                  <a:txBody>
                    <a:bodyPr/>
                    <a:lstStyle/>
                    <a:p>
                      <a:r>
                        <a:rPr lang="en-US" sz="1200" dirty="0" smtClean="0"/>
                        <a:t>System Engineering Requirement</a:t>
                      </a:r>
                      <a:endParaRPr lang="en-US" sz="1200" dirty="0"/>
                    </a:p>
                  </a:txBody>
                  <a:tcPr/>
                </a:tc>
                <a:tc>
                  <a:txBody>
                    <a:bodyPr/>
                    <a:lstStyle/>
                    <a:p>
                      <a:r>
                        <a:rPr lang="en-US" sz="1200" dirty="0" smtClean="0"/>
                        <a:t>Verification</a:t>
                      </a:r>
                      <a:endParaRPr lang="en-US" sz="1200" dirty="0"/>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Unit is </a:t>
                      </a:r>
                      <a:r>
                        <a:rPr lang="en-US" sz="1200" dirty="0" smtClean="0"/>
                        <a:t>setup/torn down in a small area.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Can be setup or disassembled</a:t>
                      </a:r>
                      <a:r>
                        <a:rPr lang="en-US" sz="1200" baseline="0" dirty="0" smtClean="0"/>
                        <a:t> </a:t>
                      </a:r>
                      <a:r>
                        <a:rPr lang="en-US" sz="1200" dirty="0" smtClean="0"/>
                        <a:t>in a 15-20 ft sq area.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a:t>
                      </a:r>
                    </a:p>
                  </a:txBody>
                  <a:tcPr/>
                </a:tc>
              </a:tr>
              <a:tr h="3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Accommodates family of 4 (adults and children).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 min</a:t>
                      </a:r>
                      <a:r>
                        <a:rPr lang="en-US" sz="1200" baseline="0" dirty="0" smtClean="0"/>
                        <a:t> of 100 sq ft of floor space; provides 50 sq ft for standing by 95%tile adult.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Requires no heavy manual</a:t>
                      </a:r>
                      <a:r>
                        <a:rPr lang="en-US" sz="1200" baseline="0" dirty="0" smtClean="0"/>
                        <a:t> lifting.</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 lift exceeds 80 lbs floor to waist</a:t>
                      </a:r>
                      <a:r>
                        <a:rPr lang="en-US" sz="1200" baseline="0" dirty="0" smtClean="0"/>
                        <a:t> by adult 50%tile.</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Test</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Easy to assemble.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Can be assembled without tools by 2 50%tile adults.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Test</a:t>
                      </a:r>
                    </a:p>
                  </a:txBody>
                  <a:tcPr/>
                </a:tc>
              </a:tr>
              <a:tr h="3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 protection from environmental elements.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Can withstand 50 mph wind/4 hrs</a:t>
                      </a:r>
                      <a:r>
                        <a:rPr lang="en-US" sz="1200" baseline="0" dirty="0" smtClean="0"/>
                        <a:t>; 10 lb/sq ft snow load; 1 inch rain/hour/8hrs;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Analysis</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Has mechanical interface for lifting.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Stackable</a:t>
                      </a:r>
                      <a:r>
                        <a:rPr lang="en-US" sz="1200" baseline="0" dirty="0" smtClean="0"/>
                        <a:t> c</a:t>
                      </a:r>
                      <a:r>
                        <a:rPr lang="en-US" sz="1200" dirty="0" smtClean="0"/>
                        <a:t>ontainer</a:t>
                      </a:r>
                      <a:r>
                        <a:rPr lang="en-US" sz="1200" baseline="0" dirty="0" smtClean="0"/>
                        <a:t> /  has forklift slots.</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Inspection</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Withstands transportation loads.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Packaged</a:t>
                      </a:r>
                      <a:r>
                        <a:rPr lang="en-US" sz="1200" baseline="0" dirty="0" smtClean="0"/>
                        <a:t> to withstand 50 g lateral impact w/ no breakage.</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Analysis</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Easily transported</a:t>
                      </a:r>
                      <a:r>
                        <a:rPr lang="en-US" sz="1200" baseline="0" dirty="0" smtClean="0"/>
                        <a:t> to distribution point.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Transported in ISO containers</a:t>
                      </a:r>
                      <a:r>
                        <a:rPr lang="en-US" sz="1200" baseline="0" dirty="0" smtClean="0"/>
                        <a:t>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Analysis</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Easy to ship</a:t>
                      </a:r>
                      <a:r>
                        <a:rPr lang="en-US" sz="1200" baseline="0" dirty="0" smtClean="0"/>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Requires no throwaway</a:t>
                      </a:r>
                      <a:r>
                        <a:rPr lang="en-US" sz="1200" baseline="0" dirty="0" smtClean="0"/>
                        <a:t> </a:t>
                      </a:r>
                      <a:r>
                        <a:rPr lang="en-US" sz="1200" dirty="0" smtClean="0"/>
                        <a:t>packaging materials.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Inspection</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Is setup in </a:t>
                      </a:r>
                      <a:r>
                        <a:rPr lang="en-US" sz="1200" b="1" dirty="0" smtClean="0"/>
                        <a:t>reasonable</a:t>
                      </a:r>
                      <a:r>
                        <a:rPr lang="en-US" sz="1200" dirty="0" smtClean="0"/>
                        <a:t> 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Setup in 30</a:t>
                      </a:r>
                      <a:r>
                        <a:rPr lang="en-US" sz="1200" baseline="0" dirty="0" smtClean="0"/>
                        <a:t> minutes </a:t>
                      </a:r>
                      <a:r>
                        <a:rPr lang="en-US" sz="1200" dirty="0" smtClean="0"/>
                        <a:t>or less</a:t>
                      </a:r>
                      <a:r>
                        <a:rPr lang="en-US" sz="1200" baseline="0" dirty="0" smtClean="0"/>
                        <a:t> at the end user site.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Test</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 storage for</a:t>
                      </a:r>
                      <a:r>
                        <a:rPr lang="en-US" sz="1200" baseline="0" dirty="0" smtClean="0"/>
                        <a:t> water and </a:t>
                      </a:r>
                      <a:r>
                        <a:rPr lang="en-US" sz="1200" dirty="0" smtClean="0"/>
                        <a:t>items.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 internal storage for</a:t>
                      </a:r>
                      <a:r>
                        <a:rPr lang="en-US" sz="1200" baseline="0" dirty="0" smtClean="0"/>
                        <a:t> water and personal items</a:t>
                      </a:r>
                      <a:r>
                        <a:rPr lang="en-US" sz="12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 visual privacy</a:t>
                      </a:r>
                      <a:r>
                        <a:rPr lang="en-US" sz="1200" baseline="0" dirty="0" smtClean="0"/>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minute of arc visible inside at 10 feet.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Analysis</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a:t>
                      </a:r>
                      <a:r>
                        <a:rPr lang="en-US" sz="1200" baseline="0" dirty="0" smtClean="0"/>
                        <a:t> reasonable ventilation.</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a:t>
                      </a:r>
                      <a:r>
                        <a:rPr lang="en-US" sz="1200" baseline="0" dirty="0" smtClean="0"/>
                        <a:t> 5 cfm at 12 noon to 8pm with 1 mph breeze.</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Analysis</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Incorporates</a:t>
                      </a:r>
                      <a:r>
                        <a:rPr lang="en-US" sz="1200" baseline="0" dirty="0" smtClean="0"/>
                        <a:t> reusable </a:t>
                      </a:r>
                      <a:r>
                        <a:rPr lang="en-US" sz="1200" dirty="0" smtClean="0"/>
                        <a:t>technology.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Provides</a:t>
                      </a:r>
                      <a:r>
                        <a:rPr lang="en-US" sz="1200" baseline="0" dirty="0" smtClean="0"/>
                        <a:t> interface for solar panel and LED lighting.</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Inspection</a:t>
                      </a:r>
                    </a:p>
                  </a:txBody>
                  <a:tcPr/>
                </a:tc>
              </a:tr>
              <a:tr h="21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Can</a:t>
                      </a:r>
                      <a:r>
                        <a:rPr lang="en-US" sz="1200" baseline="0" dirty="0" smtClean="0"/>
                        <a:t> be setup on level ground.</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Floor</a:t>
                      </a:r>
                      <a:r>
                        <a:rPr lang="en-US" sz="1200" baseline="0" dirty="0" smtClean="0"/>
                        <a:t>/panels remain interlocked with 5 deg tilt in 2 planes.</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a:t>
                      </a:r>
                    </a:p>
                  </a:txBody>
                  <a:tcPr/>
                </a:tc>
              </a:tr>
            </a:tbl>
          </a:graphicData>
        </a:graphic>
      </p:graphicFrame>
      <p:sp>
        <p:nvSpPr>
          <p:cNvPr id="11" name="Footer Placeholder 10"/>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Incorporates lessons learned - Examples</a:t>
            </a:r>
            <a:endParaRPr lang="en-US" dirty="0"/>
          </a:p>
        </p:txBody>
      </p:sp>
      <p:sp>
        <p:nvSpPr>
          <p:cNvPr id="14" name="Slide Number Placeholder 13"/>
          <p:cNvSpPr>
            <a:spLocks noGrp="1"/>
          </p:cNvSpPr>
          <p:nvPr>
            <p:ph type="sldNum" sz="quarter" idx="12"/>
          </p:nvPr>
        </p:nvSpPr>
        <p:spPr/>
        <p:txBody>
          <a:bodyPr/>
          <a:lstStyle/>
          <a:p>
            <a:fld id="{8C592886-E571-45D5-8B56-343DC94F8FA6}" type="slidenum">
              <a:rPr kumimoji="0" lang="en-US" smtClean="0"/>
              <a:pPr/>
              <a:t>16</a:t>
            </a:fld>
            <a:endParaRPr kumimoji="0" lang="en-US" dirty="0"/>
          </a:p>
        </p:txBody>
      </p:sp>
      <p:pic>
        <p:nvPicPr>
          <p:cNvPr id="7" name="Picture 6" descr="square footage.jpg"/>
          <p:cNvPicPr>
            <a:picLocks noChangeAspect="1"/>
          </p:cNvPicPr>
          <p:nvPr/>
        </p:nvPicPr>
        <p:blipFill>
          <a:blip r:embed="rId2" cstate="print"/>
          <a:stretch>
            <a:fillRect/>
          </a:stretch>
        </p:blipFill>
        <p:spPr>
          <a:xfrm>
            <a:off x="3962400" y="1600200"/>
            <a:ext cx="4752703" cy="2668630"/>
          </a:xfrm>
          <a:prstGeom prst="rect">
            <a:avLst/>
          </a:prstGeom>
          <a:effectLst>
            <a:outerShdw blurRad="50800" dist="38100" dir="2700000" algn="tl" rotWithShape="0">
              <a:prstClr val="black">
                <a:alpha val="40000"/>
              </a:prstClr>
            </a:outerShdw>
          </a:effectLst>
        </p:spPr>
      </p:pic>
      <p:cxnSp>
        <p:nvCxnSpPr>
          <p:cNvPr id="9" name="Straight Connector 8"/>
          <p:cNvCxnSpPr/>
          <p:nvPr/>
        </p:nvCxnSpPr>
        <p:spPr>
          <a:xfrm>
            <a:off x="3810000" y="2514600"/>
            <a:ext cx="3886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810000" y="2819400"/>
            <a:ext cx="3886200"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609600" y="1524000"/>
            <a:ext cx="3276600" cy="3785652"/>
          </a:xfrm>
          <a:prstGeom prst="rect">
            <a:avLst/>
          </a:prstGeom>
          <a:noFill/>
        </p:spPr>
        <p:txBody>
          <a:bodyPr wrap="square" rtlCol="0">
            <a:spAutoFit/>
          </a:bodyPr>
          <a:lstStyle/>
          <a:p>
            <a:r>
              <a:rPr lang="en-US" sz="2400" dirty="0" smtClean="0"/>
              <a:t>Target floor space considers range of values for 3-4 people.</a:t>
            </a:r>
          </a:p>
          <a:p>
            <a:r>
              <a:rPr lang="en-US" sz="2400" dirty="0" smtClean="0"/>
              <a:t>Design provides for interconnecting HOMEs to achieve goal of 3.5 m</a:t>
            </a:r>
            <a:r>
              <a:rPr lang="en-US" sz="2400" baseline="30000" dirty="0" smtClean="0"/>
              <a:t>2</a:t>
            </a:r>
            <a:r>
              <a:rPr lang="en-US" sz="2400" dirty="0" smtClean="0"/>
              <a:t>.</a:t>
            </a:r>
          </a:p>
          <a:p>
            <a:endParaRPr lang="en-US" sz="2400" dirty="0" smtClean="0"/>
          </a:p>
          <a:p>
            <a:r>
              <a:rPr lang="en-US" sz="2400" dirty="0" smtClean="0"/>
              <a:t>Data from UN Habitat Shelter Projects 2008.</a:t>
            </a:r>
          </a:p>
        </p:txBody>
      </p:sp>
      <p:sp>
        <p:nvSpPr>
          <p:cNvPr id="22" name="TextBox 21"/>
          <p:cNvSpPr txBox="1"/>
          <p:nvPr/>
        </p:nvSpPr>
        <p:spPr>
          <a:xfrm>
            <a:off x="3989832" y="4389120"/>
            <a:ext cx="4724400" cy="1754326"/>
          </a:xfrm>
          <a:prstGeom prst="rect">
            <a:avLst/>
          </a:prstGeom>
          <a:solidFill>
            <a:schemeClr val="bg1">
              <a:alpha val="66000"/>
            </a:schemeClr>
          </a:solidFill>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wrap="square" rtlCol="0">
            <a:spAutoFit/>
          </a:bodyPr>
          <a:lstStyle/>
          <a:p>
            <a:r>
              <a:rPr lang="en-US" i="1" dirty="0" smtClean="0"/>
              <a:t>“Note that smaller shelters are often constructed after assessment of local and host population standards, as well as what is practically possible. </a:t>
            </a:r>
            <a:r>
              <a:rPr lang="en-US" b="1" i="1" dirty="0" smtClean="0"/>
              <a:t> Shelter size is not necessarily a good indicator of the quality of a shelter program.”</a:t>
            </a:r>
          </a:p>
        </p:txBody>
      </p:sp>
      <p:sp>
        <p:nvSpPr>
          <p:cNvPr id="16" name="TextBox 15"/>
          <p:cNvSpPr txBox="1"/>
          <p:nvPr/>
        </p:nvSpPr>
        <p:spPr>
          <a:xfrm>
            <a:off x="5029200" y="2438400"/>
            <a:ext cx="1420582" cy="369332"/>
          </a:xfrm>
          <a:prstGeom prst="rect">
            <a:avLst/>
          </a:prstGeom>
          <a:noFill/>
        </p:spPr>
        <p:txBody>
          <a:bodyPr wrap="none" rtlCol="0">
            <a:spAutoFit/>
          </a:bodyPr>
          <a:lstStyle/>
          <a:p>
            <a:r>
              <a:rPr lang="en-US" dirty="0" smtClean="0"/>
              <a:t>Design Goal</a:t>
            </a:r>
            <a:endParaRPr lang="en-US" dirty="0"/>
          </a:p>
        </p:txBody>
      </p:sp>
      <p:sp>
        <p:nvSpPr>
          <p:cNvPr id="18" name="Footer Placeholder 17"/>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3"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Incorporates lessons learned - Examples</a:t>
            </a:r>
            <a:endParaRPr lang="en-US" dirty="0"/>
          </a:p>
        </p:txBody>
      </p:sp>
      <p:sp>
        <p:nvSpPr>
          <p:cNvPr id="14" name="Slide Number Placeholder 13"/>
          <p:cNvSpPr>
            <a:spLocks noGrp="1"/>
          </p:cNvSpPr>
          <p:nvPr>
            <p:ph type="sldNum" sz="quarter" idx="12"/>
          </p:nvPr>
        </p:nvSpPr>
        <p:spPr/>
        <p:txBody>
          <a:bodyPr/>
          <a:lstStyle/>
          <a:p>
            <a:fld id="{8C592886-E571-45D5-8B56-343DC94F8FA6}" type="slidenum">
              <a:rPr kumimoji="0" lang="en-US" smtClean="0"/>
              <a:pPr/>
              <a:t>17</a:t>
            </a:fld>
            <a:endParaRPr kumimoji="0" lang="en-US" dirty="0"/>
          </a:p>
        </p:txBody>
      </p:sp>
      <p:sp>
        <p:nvSpPr>
          <p:cNvPr id="11" name="TextBox 10"/>
          <p:cNvSpPr txBox="1"/>
          <p:nvPr/>
        </p:nvSpPr>
        <p:spPr>
          <a:xfrm>
            <a:off x="338328" y="1776948"/>
            <a:ext cx="3928872" cy="3416320"/>
          </a:xfrm>
          <a:prstGeom prst="rect">
            <a:avLst/>
          </a:prstGeom>
          <a:noFill/>
        </p:spPr>
        <p:txBody>
          <a:bodyPr wrap="square" rtlCol="0">
            <a:spAutoFit/>
          </a:bodyPr>
          <a:lstStyle/>
          <a:p>
            <a:r>
              <a:rPr lang="en-US" sz="2400" dirty="0" smtClean="0"/>
              <a:t>Use life of shelter design, materials, and construction considers nominal length of displacement or conflict.</a:t>
            </a:r>
          </a:p>
          <a:p>
            <a:endParaRPr lang="en-US" sz="2400" dirty="0" smtClean="0"/>
          </a:p>
          <a:p>
            <a:endParaRPr lang="en-US" sz="2400" dirty="0" smtClean="0"/>
          </a:p>
          <a:p>
            <a:endParaRPr lang="en-US" sz="2400" dirty="0" smtClean="0"/>
          </a:p>
          <a:p>
            <a:r>
              <a:rPr lang="en-US" sz="2400" dirty="0" smtClean="0"/>
              <a:t>Data from UN Habitat Shelter Projects 2008.</a:t>
            </a:r>
            <a:endParaRPr lang="en-US" sz="2400" dirty="0"/>
          </a:p>
        </p:txBody>
      </p:sp>
      <p:pic>
        <p:nvPicPr>
          <p:cNvPr id="12" name="Picture 11" descr="duration of shelter.jpg"/>
          <p:cNvPicPr>
            <a:picLocks noChangeAspect="1"/>
          </p:cNvPicPr>
          <p:nvPr/>
        </p:nvPicPr>
        <p:blipFill>
          <a:blip r:embed="rId3" cstate="print"/>
          <a:stretch>
            <a:fillRect/>
          </a:stretch>
        </p:blipFill>
        <p:spPr>
          <a:xfrm>
            <a:off x="4724400" y="1752600"/>
            <a:ext cx="3723767" cy="4152900"/>
          </a:xfrm>
          <a:prstGeom prst="rect">
            <a:avLst/>
          </a:prstGeom>
          <a:effectLst>
            <a:outerShdw blurRad="50800" dist="38100" dir="2700000" algn="tl" rotWithShape="0">
              <a:prstClr val="black">
                <a:alpha val="40000"/>
              </a:prstClr>
            </a:outerShdw>
          </a:effectLst>
        </p:spPr>
      </p:pic>
      <p:cxnSp>
        <p:nvCxnSpPr>
          <p:cNvPr id="9" name="Straight Connector 8"/>
          <p:cNvCxnSpPr/>
          <p:nvPr/>
        </p:nvCxnSpPr>
        <p:spPr>
          <a:xfrm rot="5400000">
            <a:off x="5410199" y="4267200"/>
            <a:ext cx="2895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rot="5400000" flipH="1" flipV="1">
            <a:off x="6515099" y="4229100"/>
            <a:ext cx="2819400"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rot="16200000">
            <a:off x="6648843" y="3649825"/>
            <a:ext cx="1420582" cy="369332"/>
          </a:xfrm>
          <a:prstGeom prst="rect">
            <a:avLst/>
          </a:prstGeom>
          <a:noFill/>
        </p:spPr>
        <p:txBody>
          <a:bodyPr wrap="none" rtlCol="0">
            <a:spAutoFit/>
          </a:bodyPr>
          <a:lstStyle/>
          <a:p>
            <a:r>
              <a:rPr lang="en-US" dirty="0" smtClean="0"/>
              <a:t>Design Goal</a:t>
            </a:r>
            <a:endParaRPr lang="en-US" dirty="0"/>
          </a:p>
        </p:txBody>
      </p:sp>
      <p:sp>
        <p:nvSpPr>
          <p:cNvPr id="19" name="Footer Placeholder 1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5"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Subsystems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18</a:t>
            </a:fld>
            <a:endParaRPr kumimoji="0" lang="en-US" dirty="0"/>
          </a:p>
        </p:txBody>
      </p:sp>
      <p:sp>
        <p:nvSpPr>
          <p:cNvPr id="6" name="TextBox 5"/>
          <p:cNvSpPr txBox="1"/>
          <p:nvPr/>
        </p:nvSpPr>
        <p:spPr>
          <a:xfrm>
            <a:off x="3599688" y="1588008"/>
            <a:ext cx="1786128" cy="369332"/>
          </a:xfrm>
          <a:prstGeom prst="rect">
            <a:avLst/>
          </a:prstGeom>
          <a:solidFill>
            <a:schemeClr val="tx2">
              <a:lumMod val="40000"/>
              <a:lumOff val="60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t>HOME System</a:t>
            </a:r>
            <a:endParaRPr lang="en-US" dirty="0"/>
          </a:p>
        </p:txBody>
      </p:sp>
      <p:cxnSp>
        <p:nvCxnSpPr>
          <p:cNvPr id="8" name="Straight Connector 7"/>
          <p:cNvCxnSpPr/>
          <p:nvPr/>
        </p:nvCxnSpPr>
        <p:spPr>
          <a:xfrm rot="5400000">
            <a:off x="4404621" y="2062139"/>
            <a:ext cx="209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90588" y="2156936"/>
            <a:ext cx="7229284"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223838" y="2322576"/>
            <a:ext cx="1350168"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Electronics</a:t>
            </a:r>
            <a:endParaRPr lang="en-US" dirty="0">
              <a:solidFill>
                <a:schemeClr val="tx1"/>
              </a:solidFill>
            </a:endParaRPr>
          </a:p>
        </p:txBody>
      </p:sp>
      <p:cxnSp>
        <p:nvCxnSpPr>
          <p:cNvPr id="42" name="Straight Connector 41"/>
          <p:cNvCxnSpPr>
            <a:stCxn id="12" idx="0"/>
          </p:cNvCxnSpPr>
          <p:nvPr/>
        </p:nvCxnSpPr>
        <p:spPr>
          <a:xfrm rot="5400000" flipH="1" flipV="1">
            <a:off x="814554" y="2237018"/>
            <a:ext cx="169926" cy="1191"/>
          </a:xfrm>
          <a:prstGeom prst="line">
            <a:avLst/>
          </a:prstGeom>
          <a:ln w="15875"/>
        </p:spPr>
        <p:style>
          <a:lnRef idx="1">
            <a:schemeClr val="dk1"/>
          </a:lnRef>
          <a:fillRef idx="0">
            <a:schemeClr val="dk1"/>
          </a:fillRef>
          <a:effectRef idx="0">
            <a:schemeClr val="dk1"/>
          </a:effectRef>
          <a:fontRef idx="minor">
            <a:schemeClr val="tx1"/>
          </a:fontRef>
        </p:style>
      </p:cxnSp>
      <p:sp>
        <p:nvSpPr>
          <p:cNvPr id="53" name="Rectangle 52"/>
          <p:cNvSpPr/>
          <p:nvPr/>
        </p:nvSpPr>
        <p:spPr>
          <a:xfrm>
            <a:off x="3883152" y="2319528"/>
            <a:ext cx="1374648"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tx1"/>
                </a:solidFill>
              </a:rPr>
              <a:t>Internal Environment</a:t>
            </a:r>
            <a:endParaRPr lang="en-US" sz="1400" dirty="0">
              <a:solidFill>
                <a:schemeClr val="tx1"/>
              </a:solidFill>
            </a:endParaRPr>
          </a:p>
        </p:txBody>
      </p:sp>
      <p:cxnSp>
        <p:nvCxnSpPr>
          <p:cNvPr id="54" name="Straight Connector 53"/>
          <p:cNvCxnSpPr/>
          <p:nvPr/>
        </p:nvCxnSpPr>
        <p:spPr>
          <a:xfrm rot="5400000" flipH="1" flipV="1">
            <a:off x="4423886" y="2242472"/>
            <a:ext cx="171259" cy="1143"/>
          </a:xfrm>
          <a:prstGeom prst="line">
            <a:avLst/>
          </a:prstGeom>
          <a:ln w="15875"/>
        </p:spPr>
        <p:style>
          <a:lnRef idx="1">
            <a:schemeClr val="dk1"/>
          </a:lnRef>
          <a:fillRef idx="0">
            <a:schemeClr val="dk1"/>
          </a:fillRef>
          <a:effectRef idx="0">
            <a:schemeClr val="dk1"/>
          </a:effectRef>
          <a:fontRef idx="minor">
            <a:schemeClr val="tx1"/>
          </a:fontRef>
        </p:style>
      </p:cxnSp>
      <p:sp>
        <p:nvSpPr>
          <p:cNvPr id="55" name="Rectangle 54"/>
          <p:cNvSpPr/>
          <p:nvPr/>
        </p:nvSpPr>
        <p:spPr>
          <a:xfrm>
            <a:off x="2014728" y="2316480"/>
            <a:ext cx="1496568"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tx1"/>
                </a:solidFill>
              </a:rPr>
              <a:t>External Environment</a:t>
            </a:r>
            <a:endParaRPr lang="en-US" sz="1400" dirty="0">
              <a:solidFill>
                <a:schemeClr val="tx1"/>
              </a:solidFill>
            </a:endParaRPr>
          </a:p>
        </p:txBody>
      </p:sp>
      <p:cxnSp>
        <p:nvCxnSpPr>
          <p:cNvPr id="56" name="Straight Connector 55"/>
          <p:cNvCxnSpPr>
            <a:stCxn id="55" idx="0"/>
          </p:cNvCxnSpPr>
          <p:nvPr/>
        </p:nvCxnSpPr>
        <p:spPr>
          <a:xfrm rot="16200000" flipV="1">
            <a:off x="2678430" y="2231898"/>
            <a:ext cx="167640" cy="1524"/>
          </a:xfrm>
          <a:prstGeom prst="line">
            <a:avLst/>
          </a:prstGeom>
          <a:ln w="15875"/>
        </p:spPr>
        <p:style>
          <a:lnRef idx="1">
            <a:schemeClr val="dk1"/>
          </a:lnRef>
          <a:fillRef idx="0">
            <a:schemeClr val="dk1"/>
          </a:fillRef>
          <a:effectRef idx="0">
            <a:schemeClr val="dk1"/>
          </a:effectRef>
          <a:fontRef idx="minor">
            <a:schemeClr val="tx1"/>
          </a:fontRef>
        </p:style>
      </p:cxnSp>
      <p:sp>
        <p:nvSpPr>
          <p:cNvPr id="66" name="Rectangle 65"/>
          <p:cNvSpPr/>
          <p:nvPr/>
        </p:nvSpPr>
        <p:spPr>
          <a:xfrm>
            <a:off x="5516880" y="2343912"/>
            <a:ext cx="1487424"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Agricultural</a:t>
            </a:r>
            <a:endParaRPr lang="en-US" dirty="0">
              <a:solidFill>
                <a:schemeClr val="tx1"/>
              </a:solidFill>
            </a:endParaRPr>
          </a:p>
        </p:txBody>
      </p:sp>
      <p:cxnSp>
        <p:nvCxnSpPr>
          <p:cNvPr id="67" name="Straight Connector 66"/>
          <p:cNvCxnSpPr>
            <a:stCxn id="66" idx="0"/>
          </p:cNvCxnSpPr>
          <p:nvPr/>
        </p:nvCxnSpPr>
        <p:spPr>
          <a:xfrm rot="5400000" flipH="1" flipV="1">
            <a:off x="6167343" y="2250663"/>
            <a:ext cx="186499" cy="0"/>
          </a:xfrm>
          <a:prstGeom prst="line">
            <a:avLst/>
          </a:prstGeom>
          <a:ln w="15875"/>
        </p:spPr>
        <p:style>
          <a:lnRef idx="1">
            <a:schemeClr val="dk1"/>
          </a:lnRef>
          <a:fillRef idx="0">
            <a:schemeClr val="dk1"/>
          </a:fillRef>
          <a:effectRef idx="0">
            <a:schemeClr val="dk1"/>
          </a:effectRef>
          <a:fontRef idx="minor">
            <a:schemeClr val="tx1"/>
          </a:fontRef>
        </p:style>
      </p:cxnSp>
      <p:sp>
        <p:nvSpPr>
          <p:cNvPr id="74" name="Rectangle 73"/>
          <p:cNvSpPr/>
          <p:nvPr/>
        </p:nvSpPr>
        <p:spPr>
          <a:xfrm>
            <a:off x="7434072" y="2340864"/>
            <a:ext cx="1371600"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Structural</a:t>
            </a:r>
            <a:endParaRPr lang="en-US" dirty="0">
              <a:solidFill>
                <a:schemeClr val="tx1"/>
              </a:solidFill>
            </a:endParaRPr>
          </a:p>
        </p:txBody>
      </p:sp>
      <p:cxnSp>
        <p:nvCxnSpPr>
          <p:cNvPr id="75" name="Straight Connector 74"/>
          <p:cNvCxnSpPr>
            <a:stCxn id="74" idx="0"/>
          </p:cNvCxnSpPr>
          <p:nvPr/>
        </p:nvCxnSpPr>
        <p:spPr>
          <a:xfrm rot="5400000" flipH="1" flipV="1">
            <a:off x="8025765" y="2246757"/>
            <a:ext cx="188214" cy="0"/>
          </a:xfrm>
          <a:prstGeom prst="line">
            <a:avLst/>
          </a:prstGeom>
          <a:ln w="15875"/>
        </p:spPr>
        <p:style>
          <a:lnRef idx="1">
            <a:schemeClr val="dk1"/>
          </a:lnRef>
          <a:fillRef idx="0">
            <a:schemeClr val="dk1"/>
          </a:fillRef>
          <a:effectRef idx="0">
            <a:schemeClr val="dk1"/>
          </a:effectRef>
          <a:fontRef idx="minor">
            <a:schemeClr val="tx1"/>
          </a:fontRef>
        </p:style>
      </p:cxnSp>
      <p:sp>
        <p:nvSpPr>
          <p:cNvPr id="82" name="Rectangle 81"/>
          <p:cNvSpPr/>
          <p:nvPr/>
        </p:nvSpPr>
        <p:spPr>
          <a:xfrm>
            <a:off x="1584960" y="4489704"/>
            <a:ext cx="1286256" cy="374904"/>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tx1"/>
                </a:solidFill>
              </a:rPr>
              <a:t>Water Collection</a:t>
            </a:r>
            <a:endParaRPr lang="en-US" sz="1400" dirty="0">
              <a:solidFill>
                <a:schemeClr val="tx1"/>
              </a:solidFill>
            </a:endParaRPr>
          </a:p>
        </p:txBody>
      </p:sp>
      <p:cxnSp>
        <p:nvCxnSpPr>
          <p:cNvPr id="83" name="Straight Connector 82"/>
          <p:cNvCxnSpPr/>
          <p:nvPr/>
        </p:nvCxnSpPr>
        <p:spPr>
          <a:xfrm rot="5400000" flipH="1" flipV="1">
            <a:off x="640842" y="3327654"/>
            <a:ext cx="2340864" cy="1524"/>
          </a:xfrm>
          <a:prstGeom prst="line">
            <a:avLst/>
          </a:prstGeom>
          <a:ln w="15875"/>
        </p:spPr>
        <p:style>
          <a:lnRef idx="1">
            <a:schemeClr val="dk1"/>
          </a:lnRef>
          <a:fillRef idx="0">
            <a:schemeClr val="dk1"/>
          </a:fillRef>
          <a:effectRef idx="0">
            <a:schemeClr val="dk1"/>
          </a:effectRef>
          <a:fontRef idx="minor">
            <a:schemeClr val="tx1"/>
          </a:fontRef>
        </p:style>
      </p:cxnSp>
      <p:sp>
        <p:nvSpPr>
          <p:cNvPr id="85" name="Rectangle 84"/>
          <p:cNvSpPr/>
          <p:nvPr/>
        </p:nvSpPr>
        <p:spPr>
          <a:xfrm>
            <a:off x="3081528" y="4453128"/>
            <a:ext cx="1179576"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Furniture</a:t>
            </a:r>
            <a:endParaRPr lang="en-US" dirty="0">
              <a:solidFill>
                <a:schemeClr val="tx1"/>
              </a:solidFill>
            </a:endParaRPr>
          </a:p>
        </p:txBody>
      </p:sp>
      <p:sp>
        <p:nvSpPr>
          <p:cNvPr id="89" name="Rectangle 88"/>
          <p:cNvSpPr/>
          <p:nvPr/>
        </p:nvSpPr>
        <p:spPr>
          <a:xfrm>
            <a:off x="4562856" y="4443984"/>
            <a:ext cx="1252728" cy="381000"/>
          </a:xfrm>
          <a:prstGeom prst="rect">
            <a:avLst/>
          </a:prstGeom>
          <a:solidFill>
            <a:schemeClr val="tx2">
              <a:lumMod val="40000"/>
              <a:lumOff val="60000"/>
            </a:schemeClr>
          </a:solidFill>
          <a:ln w="19050">
            <a:solidFill>
              <a:schemeClr val="tx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Heating</a:t>
            </a:r>
            <a:endParaRPr lang="en-US" dirty="0">
              <a:solidFill>
                <a:schemeClr val="tx1"/>
              </a:solidFill>
            </a:endParaRPr>
          </a:p>
        </p:txBody>
      </p:sp>
      <p:cxnSp>
        <p:nvCxnSpPr>
          <p:cNvPr id="90" name="Straight Connector 89"/>
          <p:cNvCxnSpPr/>
          <p:nvPr/>
        </p:nvCxnSpPr>
        <p:spPr>
          <a:xfrm rot="5400000" flipH="1" flipV="1">
            <a:off x="4215289" y="3305461"/>
            <a:ext cx="2277046" cy="0"/>
          </a:xfrm>
          <a:prstGeom prst="line">
            <a:avLst/>
          </a:prstGeom>
          <a:ln w="15875">
            <a:prstDash val="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rot="5400000">
            <a:off x="1412653" y="3470243"/>
            <a:ext cx="154552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2286000" y="2719003"/>
            <a:ext cx="559769" cy="307777"/>
          </a:xfrm>
          <a:prstGeom prst="rect">
            <a:avLst/>
          </a:prstGeom>
          <a:noFill/>
        </p:spPr>
        <p:txBody>
          <a:bodyPr wrap="none" rtlCol="0">
            <a:spAutoFit/>
          </a:bodyPr>
          <a:lstStyle/>
          <a:p>
            <a:r>
              <a:rPr lang="en-US" sz="1400" dirty="0" smtClean="0"/>
              <a:t>Rain</a:t>
            </a:r>
            <a:endParaRPr lang="en-US" sz="1400" dirty="0"/>
          </a:p>
        </p:txBody>
      </p:sp>
      <p:sp>
        <p:nvSpPr>
          <p:cNvPr id="36" name="TextBox 35"/>
          <p:cNvSpPr txBox="1"/>
          <p:nvPr/>
        </p:nvSpPr>
        <p:spPr>
          <a:xfrm>
            <a:off x="2292096" y="2959405"/>
            <a:ext cx="596638" cy="307777"/>
          </a:xfrm>
          <a:prstGeom prst="rect">
            <a:avLst/>
          </a:prstGeom>
          <a:noFill/>
        </p:spPr>
        <p:txBody>
          <a:bodyPr wrap="none" rtlCol="0">
            <a:spAutoFit/>
          </a:bodyPr>
          <a:lstStyle/>
          <a:p>
            <a:r>
              <a:rPr lang="en-US" sz="1400" dirty="0" smtClean="0"/>
              <a:t>Solar</a:t>
            </a:r>
            <a:endParaRPr lang="en-US" sz="1400" dirty="0"/>
          </a:p>
        </p:txBody>
      </p:sp>
      <p:sp>
        <p:nvSpPr>
          <p:cNvPr id="37" name="TextBox 36"/>
          <p:cNvSpPr txBox="1"/>
          <p:nvPr/>
        </p:nvSpPr>
        <p:spPr>
          <a:xfrm>
            <a:off x="2289048" y="3181137"/>
            <a:ext cx="620683" cy="307777"/>
          </a:xfrm>
          <a:prstGeom prst="rect">
            <a:avLst/>
          </a:prstGeom>
          <a:noFill/>
        </p:spPr>
        <p:txBody>
          <a:bodyPr wrap="none" rtlCol="0">
            <a:spAutoFit/>
          </a:bodyPr>
          <a:lstStyle/>
          <a:p>
            <a:r>
              <a:rPr lang="en-US" sz="1400" dirty="0" smtClean="0"/>
              <a:t>Wind</a:t>
            </a:r>
            <a:endParaRPr lang="en-US" sz="1400" dirty="0"/>
          </a:p>
        </p:txBody>
      </p:sp>
      <p:cxnSp>
        <p:nvCxnSpPr>
          <p:cNvPr id="40" name="Straight Connector 39"/>
          <p:cNvCxnSpPr/>
          <p:nvPr/>
        </p:nvCxnSpPr>
        <p:spPr>
          <a:xfrm rot="5400000">
            <a:off x="-512350" y="3612743"/>
            <a:ext cx="184156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536830" y="2737299"/>
            <a:ext cx="1152880" cy="307777"/>
          </a:xfrm>
          <a:prstGeom prst="rect">
            <a:avLst/>
          </a:prstGeom>
          <a:noFill/>
        </p:spPr>
        <p:txBody>
          <a:bodyPr wrap="none" rtlCol="0">
            <a:spAutoFit/>
          </a:bodyPr>
          <a:lstStyle/>
          <a:p>
            <a:r>
              <a:rPr lang="en-US" sz="1400" dirty="0" smtClean="0"/>
              <a:t>Solar panels</a:t>
            </a:r>
            <a:endParaRPr lang="en-US" sz="1400" dirty="0"/>
          </a:p>
        </p:txBody>
      </p:sp>
      <p:sp>
        <p:nvSpPr>
          <p:cNvPr id="46" name="TextBox 45"/>
          <p:cNvSpPr txBox="1"/>
          <p:nvPr/>
        </p:nvSpPr>
        <p:spPr>
          <a:xfrm>
            <a:off x="533400" y="2954089"/>
            <a:ext cx="736099" cy="307777"/>
          </a:xfrm>
          <a:prstGeom prst="rect">
            <a:avLst/>
          </a:prstGeom>
          <a:noFill/>
        </p:spPr>
        <p:txBody>
          <a:bodyPr wrap="none" rtlCol="0">
            <a:spAutoFit/>
          </a:bodyPr>
          <a:lstStyle/>
          <a:p>
            <a:r>
              <a:rPr lang="en-US" sz="1400" dirty="0" smtClean="0"/>
              <a:t>Wiring</a:t>
            </a:r>
            <a:endParaRPr lang="en-US" sz="1400" dirty="0"/>
          </a:p>
        </p:txBody>
      </p:sp>
      <p:sp>
        <p:nvSpPr>
          <p:cNvPr id="47" name="TextBox 46"/>
          <p:cNvSpPr txBox="1"/>
          <p:nvPr/>
        </p:nvSpPr>
        <p:spPr>
          <a:xfrm>
            <a:off x="530352" y="3152591"/>
            <a:ext cx="893193" cy="307777"/>
          </a:xfrm>
          <a:prstGeom prst="rect">
            <a:avLst/>
          </a:prstGeom>
          <a:noFill/>
        </p:spPr>
        <p:txBody>
          <a:bodyPr wrap="none" rtlCol="0">
            <a:spAutoFit/>
          </a:bodyPr>
          <a:lstStyle/>
          <a:p>
            <a:r>
              <a:rPr lang="en-US" sz="1400" dirty="0" smtClean="0"/>
              <a:t>Batteries</a:t>
            </a:r>
            <a:endParaRPr lang="en-US" sz="1400" dirty="0"/>
          </a:p>
        </p:txBody>
      </p:sp>
      <p:sp>
        <p:nvSpPr>
          <p:cNvPr id="49" name="TextBox 48"/>
          <p:cNvSpPr txBox="1"/>
          <p:nvPr/>
        </p:nvSpPr>
        <p:spPr>
          <a:xfrm>
            <a:off x="2290763" y="3417922"/>
            <a:ext cx="486030" cy="307777"/>
          </a:xfrm>
          <a:prstGeom prst="rect">
            <a:avLst/>
          </a:prstGeom>
          <a:noFill/>
        </p:spPr>
        <p:txBody>
          <a:bodyPr wrap="none" rtlCol="0">
            <a:spAutoFit/>
          </a:bodyPr>
          <a:lstStyle/>
          <a:p>
            <a:r>
              <a:rPr lang="en-US" sz="1400" dirty="0" smtClean="0"/>
              <a:t>Soil</a:t>
            </a:r>
            <a:endParaRPr lang="en-US" sz="1400" dirty="0"/>
          </a:p>
        </p:txBody>
      </p:sp>
      <p:sp>
        <p:nvSpPr>
          <p:cNvPr id="57" name="TextBox 56"/>
          <p:cNvSpPr txBox="1"/>
          <p:nvPr/>
        </p:nvSpPr>
        <p:spPr>
          <a:xfrm>
            <a:off x="518160" y="3359473"/>
            <a:ext cx="1258678" cy="307777"/>
          </a:xfrm>
          <a:prstGeom prst="rect">
            <a:avLst/>
          </a:prstGeom>
          <a:noFill/>
        </p:spPr>
        <p:txBody>
          <a:bodyPr wrap="none" rtlCol="0">
            <a:spAutoFit/>
          </a:bodyPr>
          <a:lstStyle/>
          <a:p>
            <a:r>
              <a:rPr lang="en-US" sz="1400" dirty="0" smtClean="0"/>
              <a:t>LED Lighting</a:t>
            </a:r>
            <a:endParaRPr lang="en-US" sz="1400" dirty="0"/>
          </a:p>
        </p:txBody>
      </p:sp>
      <p:cxnSp>
        <p:nvCxnSpPr>
          <p:cNvPr id="59" name="Straight Connector 58"/>
          <p:cNvCxnSpPr/>
          <p:nvPr/>
        </p:nvCxnSpPr>
        <p:spPr>
          <a:xfrm rot="16200000" flipV="1">
            <a:off x="2578608" y="3305556"/>
            <a:ext cx="2289048" cy="6096"/>
          </a:xfrm>
          <a:prstGeom prst="line">
            <a:avLst/>
          </a:prstGeom>
          <a:ln w="158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176654" y="2901883"/>
            <a:ext cx="190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79824" y="3123997"/>
            <a:ext cx="190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87756" y="3338966"/>
            <a:ext cx="190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76646" y="3573370"/>
            <a:ext cx="190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79816" y="3817771"/>
            <a:ext cx="190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296859" y="3644035"/>
            <a:ext cx="950901" cy="307777"/>
          </a:xfrm>
          <a:prstGeom prst="rect">
            <a:avLst/>
          </a:prstGeom>
          <a:noFill/>
        </p:spPr>
        <p:txBody>
          <a:bodyPr wrap="none" rtlCol="0">
            <a:spAutoFit/>
          </a:bodyPr>
          <a:lstStyle/>
          <a:p>
            <a:r>
              <a:rPr lang="en-US" sz="1400" dirty="0" smtClean="0"/>
              <a:t>Humidity</a:t>
            </a:r>
            <a:endParaRPr lang="en-US" sz="1400" dirty="0"/>
          </a:p>
        </p:txBody>
      </p:sp>
      <p:sp>
        <p:nvSpPr>
          <p:cNvPr id="64" name="TextBox 63"/>
          <p:cNvSpPr txBox="1"/>
          <p:nvPr/>
        </p:nvSpPr>
        <p:spPr>
          <a:xfrm>
            <a:off x="533400" y="3557593"/>
            <a:ext cx="833883" cy="307777"/>
          </a:xfrm>
          <a:prstGeom prst="rect">
            <a:avLst/>
          </a:prstGeom>
          <a:noFill/>
        </p:spPr>
        <p:txBody>
          <a:bodyPr wrap="none" rtlCol="0">
            <a:spAutoFit/>
          </a:bodyPr>
          <a:lstStyle/>
          <a:p>
            <a:r>
              <a:rPr lang="en-US" sz="1400" dirty="0" smtClean="0"/>
              <a:t>Inverter</a:t>
            </a:r>
            <a:endParaRPr lang="en-US" sz="1400" dirty="0"/>
          </a:p>
        </p:txBody>
      </p:sp>
      <p:cxnSp>
        <p:nvCxnSpPr>
          <p:cNvPr id="69" name="Straight Connector 68"/>
          <p:cNvCxnSpPr/>
          <p:nvPr/>
        </p:nvCxnSpPr>
        <p:spPr>
          <a:xfrm rot="5400000">
            <a:off x="1020222" y="5550504"/>
            <a:ext cx="138246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1836213" y="4872988"/>
            <a:ext cx="587020" cy="307777"/>
          </a:xfrm>
          <a:prstGeom prst="rect">
            <a:avLst/>
          </a:prstGeom>
          <a:noFill/>
        </p:spPr>
        <p:txBody>
          <a:bodyPr wrap="none" rtlCol="0">
            <a:spAutoFit/>
          </a:bodyPr>
          <a:lstStyle/>
          <a:p>
            <a:r>
              <a:rPr lang="en-US" sz="1400" dirty="0" smtClean="0"/>
              <a:t>Tank</a:t>
            </a:r>
            <a:endParaRPr lang="en-US" sz="1400" dirty="0"/>
          </a:p>
        </p:txBody>
      </p:sp>
      <p:sp>
        <p:nvSpPr>
          <p:cNvPr id="77" name="TextBox 76"/>
          <p:cNvSpPr txBox="1"/>
          <p:nvPr/>
        </p:nvSpPr>
        <p:spPr>
          <a:xfrm>
            <a:off x="1833165" y="5875959"/>
            <a:ext cx="1369286" cy="307777"/>
          </a:xfrm>
          <a:prstGeom prst="rect">
            <a:avLst/>
          </a:prstGeom>
          <a:noFill/>
        </p:spPr>
        <p:txBody>
          <a:bodyPr wrap="none" rtlCol="0">
            <a:spAutoFit/>
          </a:bodyPr>
          <a:lstStyle/>
          <a:p>
            <a:r>
              <a:rPr lang="en-US" sz="1400" dirty="0" smtClean="0"/>
              <a:t>Sediment filter</a:t>
            </a:r>
            <a:endParaRPr lang="en-US" sz="1400" dirty="0"/>
          </a:p>
        </p:txBody>
      </p:sp>
      <p:sp>
        <p:nvSpPr>
          <p:cNvPr id="79" name="TextBox 78"/>
          <p:cNvSpPr txBox="1"/>
          <p:nvPr/>
        </p:nvSpPr>
        <p:spPr>
          <a:xfrm>
            <a:off x="1820973" y="5273967"/>
            <a:ext cx="715260" cy="307777"/>
          </a:xfrm>
          <a:prstGeom prst="rect">
            <a:avLst/>
          </a:prstGeom>
          <a:noFill/>
        </p:spPr>
        <p:txBody>
          <a:bodyPr wrap="none" rtlCol="0">
            <a:spAutoFit/>
          </a:bodyPr>
          <a:lstStyle/>
          <a:p>
            <a:r>
              <a:rPr lang="en-US" sz="1400" dirty="0" smtClean="0"/>
              <a:t>Faucet</a:t>
            </a:r>
            <a:endParaRPr lang="en-US" sz="1400" dirty="0"/>
          </a:p>
        </p:txBody>
      </p:sp>
      <p:cxnSp>
        <p:nvCxnSpPr>
          <p:cNvPr id="71" name="Straight Connector 70"/>
          <p:cNvCxnSpPr/>
          <p:nvPr/>
        </p:nvCxnSpPr>
        <p:spPr>
          <a:xfrm>
            <a:off x="1703171" y="5056632"/>
            <a:ext cx="177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706131" y="5235879"/>
            <a:ext cx="177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700212" y="5429415"/>
            <a:ext cx="177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707610" y="5647530"/>
            <a:ext cx="177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762250" y="5418582"/>
            <a:ext cx="1158240" cy="762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3469941" y="4870704"/>
            <a:ext cx="780983" cy="307777"/>
          </a:xfrm>
          <a:prstGeom prst="rect">
            <a:avLst/>
          </a:prstGeom>
          <a:noFill/>
        </p:spPr>
        <p:txBody>
          <a:bodyPr wrap="none" rtlCol="0">
            <a:spAutoFit/>
          </a:bodyPr>
          <a:lstStyle/>
          <a:p>
            <a:r>
              <a:rPr lang="en-US" sz="1400" dirty="0" smtClean="0"/>
              <a:t>Shelves</a:t>
            </a:r>
            <a:endParaRPr lang="en-US" sz="1400" dirty="0"/>
          </a:p>
        </p:txBody>
      </p:sp>
      <p:sp>
        <p:nvSpPr>
          <p:cNvPr id="94" name="TextBox 93"/>
          <p:cNvSpPr txBox="1"/>
          <p:nvPr/>
        </p:nvSpPr>
        <p:spPr>
          <a:xfrm>
            <a:off x="3466893" y="5063858"/>
            <a:ext cx="623889" cy="307777"/>
          </a:xfrm>
          <a:prstGeom prst="rect">
            <a:avLst/>
          </a:prstGeom>
          <a:noFill/>
        </p:spPr>
        <p:txBody>
          <a:bodyPr wrap="none" rtlCol="0">
            <a:spAutoFit/>
          </a:bodyPr>
          <a:lstStyle/>
          <a:p>
            <a:r>
              <a:rPr lang="en-US" sz="1400" dirty="0" smtClean="0"/>
              <a:t>Table</a:t>
            </a:r>
            <a:endParaRPr lang="en-US" sz="1400" dirty="0"/>
          </a:p>
        </p:txBody>
      </p:sp>
      <p:cxnSp>
        <p:nvCxnSpPr>
          <p:cNvPr id="91" name="Straight Connector 90"/>
          <p:cNvCxnSpPr/>
          <p:nvPr/>
        </p:nvCxnSpPr>
        <p:spPr>
          <a:xfrm>
            <a:off x="3335253" y="5035296"/>
            <a:ext cx="193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38472" y="5219306"/>
            <a:ext cx="193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332035" y="5431894"/>
            <a:ext cx="193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340081" y="5995416"/>
            <a:ext cx="193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238499" y="3457576"/>
            <a:ext cx="152400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4136136" y="2737104"/>
            <a:ext cx="1071127" cy="307777"/>
          </a:xfrm>
          <a:prstGeom prst="rect">
            <a:avLst/>
          </a:prstGeom>
          <a:noFill/>
        </p:spPr>
        <p:txBody>
          <a:bodyPr wrap="none" rtlCol="0">
            <a:spAutoFit/>
          </a:bodyPr>
          <a:lstStyle/>
          <a:p>
            <a:r>
              <a:rPr lang="en-US" sz="1400" dirty="0" smtClean="0"/>
              <a:t>Ventilation</a:t>
            </a:r>
            <a:endParaRPr lang="en-US" sz="1400" dirty="0"/>
          </a:p>
        </p:txBody>
      </p:sp>
      <p:sp>
        <p:nvSpPr>
          <p:cNvPr id="102" name="TextBox 101"/>
          <p:cNvSpPr txBox="1"/>
          <p:nvPr/>
        </p:nvSpPr>
        <p:spPr>
          <a:xfrm>
            <a:off x="4123944" y="2954073"/>
            <a:ext cx="819455" cy="307777"/>
          </a:xfrm>
          <a:prstGeom prst="rect">
            <a:avLst/>
          </a:prstGeom>
          <a:noFill/>
        </p:spPr>
        <p:txBody>
          <a:bodyPr wrap="none" rtlCol="0">
            <a:spAutoFit/>
          </a:bodyPr>
          <a:lstStyle/>
          <a:p>
            <a:r>
              <a:rPr lang="en-US" sz="1400" dirty="0" smtClean="0"/>
              <a:t>Heating</a:t>
            </a:r>
            <a:endParaRPr lang="en-US" sz="1400" dirty="0"/>
          </a:p>
        </p:txBody>
      </p:sp>
      <p:sp>
        <p:nvSpPr>
          <p:cNvPr id="105" name="TextBox 104"/>
          <p:cNvSpPr txBox="1"/>
          <p:nvPr/>
        </p:nvSpPr>
        <p:spPr>
          <a:xfrm>
            <a:off x="4120896" y="3184949"/>
            <a:ext cx="793807" cy="307777"/>
          </a:xfrm>
          <a:prstGeom prst="rect">
            <a:avLst/>
          </a:prstGeom>
          <a:noFill/>
        </p:spPr>
        <p:txBody>
          <a:bodyPr wrap="none" rtlCol="0">
            <a:spAutoFit/>
          </a:bodyPr>
          <a:lstStyle/>
          <a:p>
            <a:r>
              <a:rPr lang="en-US" sz="1400" dirty="0" smtClean="0"/>
              <a:t>Cooling</a:t>
            </a:r>
            <a:endParaRPr lang="en-US" sz="1400" dirty="0"/>
          </a:p>
        </p:txBody>
      </p:sp>
      <p:cxnSp>
        <p:nvCxnSpPr>
          <p:cNvPr id="106" name="Straight Connector 105"/>
          <p:cNvCxnSpPr/>
          <p:nvPr/>
        </p:nvCxnSpPr>
        <p:spPr>
          <a:xfrm rot="5400000">
            <a:off x="4896517" y="3517487"/>
            <a:ext cx="158515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09" name="TextBox 108"/>
          <p:cNvSpPr txBox="1"/>
          <p:nvPr/>
        </p:nvSpPr>
        <p:spPr>
          <a:xfrm>
            <a:off x="5824728" y="2752344"/>
            <a:ext cx="986167" cy="307777"/>
          </a:xfrm>
          <a:prstGeom prst="rect">
            <a:avLst/>
          </a:prstGeom>
          <a:noFill/>
        </p:spPr>
        <p:txBody>
          <a:bodyPr wrap="none" rtlCol="0">
            <a:spAutoFit/>
          </a:bodyPr>
          <a:lstStyle/>
          <a:p>
            <a:r>
              <a:rPr lang="en-US" sz="1400" dirty="0" smtClean="0"/>
              <a:t>Plant type</a:t>
            </a:r>
            <a:endParaRPr lang="en-US" sz="1400" dirty="0"/>
          </a:p>
        </p:txBody>
      </p:sp>
      <p:sp>
        <p:nvSpPr>
          <p:cNvPr id="110" name="TextBox 109"/>
          <p:cNvSpPr txBox="1"/>
          <p:nvPr/>
        </p:nvSpPr>
        <p:spPr>
          <a:xfrm>
            <a:off x="5821680" y="2950261"/>
            <a:ext cx="880369" cy="307777"/>
          </a:xfrm>
          <a:prstGeom prst="rect">
            <a:avLst/>
          </a:prstGeom>
          <a:noFill/>
        </p:spPr>
        <p:txBody>
          <a:bodyPr wrap="none" rtlCol="0">
            <a:spAutoFit/>
          </a:bodyPr>
          <a:lstStyle/>
          <a:p>
            <a:r>
              <a:rPr lang="en-US" sz="1400" dirty="0" smtClean="0"/>
              <a:t>Lifecycle</a:t>
            </a:r>
            <a:endParaRPr lang="en-US" sz="1400" dirty="0"/>
          </a:p>
        </p:txBody>
      </p:sp>
      <p:sp>
        <p:nvSpPr>
          <p:cNvPr id="113" name="TextBox 112"/>
          <p:cNvSpPr txBox="1"/>
          <p:nvPr/>
        </p:nvSpPr>
        <p:spPr>
          <a:xfrm>
            <a:off x="5827776" y="3148942"/>
            <a:ext cx="486030" cy="307777"/>
          </a:xfrm>
          <a:prstGeom prst="rect">
            <a:avLst/>
          </a:prstGeom>
          <a:noFill/>
        </p:spPr>
        <p:txBody>
          <a:bodyPr wrap="none" rtlCol="0">
            <a:spAutoFit/>
          </a:bodyPr>
          <a:lstStyle/>
          <a:p>
            <a:r>
              <a:rPr lang="en-US" sz="1400" dirty="0" smtClean="0"/>
              <a:t>Soil</a:t>
            </a:r>
            <a:endParaRPr lang="en-US" sz="1400" dirty="0"/>
          </a:p>
        </p:txBody>
      </p:sp>
      <p:sp>
        <p:nvSpPr>
          <p:cNvPr id="114" name="TextBox 113"/>
          <p:cNvSpPr txBox="1"/>
          <p:nvPr/>
        </p:nvSpPr>
        <p:spPr>
          <a:xfrm>
            <a:off x="4126610" y="3396773"/>
            <a:ext cx="950901" cy="307777"/>
          </a:xfrm>
          <a:prstGeom prst="rect">
            <a:avLst/>
          </a:prstGeom>
          <a:noFill/>
        </p:spPr>
        <p:txBody>
          <a:bodyPr wrap="none" rtlCol="0">
            <a:spAutoFit/>
          </a:bodyPr>
          <a:lstStyle/>
          <a:p>
            <a:r>
              <a:rPr lang="en-US" sz="1400" dirty="0" smtClean="0"/>
              <a:t>Humidity</a:t>
            </a:r>
            <a:endParaRPr lang="en-US" sz="1400" dirty="0"/>
          </a:p>
        </p:txBody>
      </p:sp>
      <p:cxnSp>
        <p:nvCxnSpPr>
          <p:cNvPr id="99" name="Straight Connector 98"/>
          <p:cNvCxnSpPr/>
          <p:nvPr/>
        </p:nvCxnSpPr>
        <p:spPr>
          <a:xfrm>
            <a:off x="4003848" y="2910840"/>
            <a:ext cx="19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002264" y="3118665"/>
            <a:ext cx="19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95928" y="3331253"/>
            <a:ext cx="19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003848" y="3575654"/>
            <a:ext cx="19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007016" y="4211767"/>
            <a:ext cx="19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824728" y="3349533"/>
            <a:ext cx="745717" cy="307777"/>
          </a:xfrm>
          <a:prstGeom prst="rect">
            <a:avLst/>
          </a:prstGeom>
          <a:noFill/>
        </p:spPr>
        <p:txBody>
          <a:bodyPr wrap="none" rtlCol="0">
            <a:spAutoFit/>
          </a:bodyPr>
          <a:lstStyle/>
          <a:p>
            <a:r>
              <a:rPr lang="en-US" sz="1400" dirty="0" smtClean="0"/>
              <a:t>Insects</a:t>
            </a:r>
            <a:endParaRPr lang="en-US" sz="1400" dirty="0"/>
          </a:p>
        </p:txBody>
      </p:sp>
      <p:cxnSp>
        <p:nvCxnSpPr>
          <p:cNvPr id="120" name="Straight Connector 119"/>
          <p:cNvCxnSpPr/>
          <p:nvPr/>
        </p:nvCxnSpPr>
        <p:spPr>
          <a:xfrm rot="5400000">
            <a:off x="6053900" y="4255960"/>
            <a:ext cx="303161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23" name="TextBox 122"/>
          <p:cNvSpPr txBox="1"/>
          <p:nvPr/>
        </p:nvSpPr>
        <p:spPr>
          <a:xfrm>
            <a:off x="7705344" y="2767584"/>
            <a:ext cx="675185" cy="307777"/>
          </a:xfrm>
          <a:prstGeom prst="rect">
            <a:avLst/>
          </a:prstGeom>
          <a:noFill/>
        </p:spPr>
        <p:txBody>
          <a:bodyPr wrap="none" rtlCol="0">
            <a:spAutoFit/>
          </a:bodyPr>
          <a:lstStyle/>
          <a:p>
            <a:r>
              <a:rPr lang="en-US" sz="1400" dirty="0" smtClean="0"/>
              <a:t>M &amp; P</a:t>
            </a:r>
            <a:endParaRPr lang="en-US" sz="1400" dirty="0"/>
          </a:p>
        </p:txBody>
      </p:sp>
      <p:sp>
        <p:nvSpPr>
          <p:cNvPr id="124" name="TextBox 123"/>
          <p:cNvSpPr txBox="1"/>
          <p:nvPr/>
        </p:nvSpPr>
        <p:spPr>
          <a:xfrm>
            <a:off x="533400" y="4369678"/>
            <a:ext cx="776175" cy="307777"/>
          </a:xfrm>
          <a:prstGeom prst="rect">
            <a:avLst/>
          </a:prstGeom>
          <a:noFill/>
        </p:spPr>
        <p:txBody>
          <a:bodyPr wrap="none" rtlCol="0">
            <a:spAutoFit/>
          </a:bodyPr>
          <a:lstStyle/>
          <a:p>
            <a:r>
              <a:rPr lang="en-US" sz="1400" dirty="0" smtClean="0"/>
              <a:t>Use life</a:t>
            </a:r>
            <a:endParaRPr lang="en-US" sz="1400" dirty="0"/>
          </a:p>
        </p:txBody>
      </p:sp>
      <p:sp>
        <p:nvSpPr>
          <p:cNvPr id="128" name="TextBox 127"/>
          <p:cNvSpPr txBox="1"/>
          <p:nvPr/>
        </p:nvSpPr>
        <p:spPr>
          <a:xfrm>
            <a:off x="7705344" y="2964526"/>
            <a:ext cx="1055097" cy="307777"/>
          </a:xfrm>
          <a:prstGeom prst="rect">
            <a:avLst/>
          </a:prstGeom>
          <a:noFill/>
        </p:spPr>
        <p:txBody>
          <a:bodyPr wrap="none" rtlCol="0">
            <a:spAutoFit/>
          </a:bodyPr>
          <a:lstStyle/>
          <a:p>
            <a:r>
              <a:rPr lang="en-US" sz="1400" dirty="0" smtClean="0"/>
              <a:t>Outer door</a:t>
            </a:r>
            <a:endParaRPr lang="en-US" sz="1400" dirty="0"/>
          </a:p>
        </p:txBody>
      </p:sp>
      <p:sp>
        <p:nvSpPr>
          <p:cNvPr id="130" name="TextBox 129"/>
          <p:cNvSpPr txBox="1"/>
          <p:nvPr/>
        </p:nvSpPr>
        <p:spPr>
          <a:xfrm>
            <a:off x="7711440" y="3354085"/>
            <a:ext cx="662361" cy="307777"/>
          </a:xfrm>
          <a:prstGeom prst="rect">
            <a:avLst/>
          </a:prstGeom>
          <a:noFill/>
        </p:spPr>
        <p:txBody>
          <a:bodyPr wrap="none" rtlCol="0">
            <a:spAutoFit/>
          </a:bodyPr>
          <a:lstStyle/>
          <a:p>
            <a:r>
              <a:rPr lang="en-US" sz="1400" dirty="0" smtClean="0"/>
              <a:t>Stress</a:t>
            </a:r>
            <a:endParaRPr lang="en-US" sz="1400" dirty="0"/>
          </a:p>
        </p:txBody>
      </p:sp>
      <p:sp>
        <p:nvSpPr>
          <p:cNvPr id="133" name="TextBox 132"/>
          <p:cNvSpPr txBox="1"/>
          <p:nvPr/>
        </p:nvSpPr>
        <p:spPr>
          <a:xfrm>
            <a:off x="7717536" y="3561146"/>
            <a:ext cx="659155" cy="307777"/>
          </a:xfrm>
          <a:prstGeom prst="rect">
            <a:avLst/>
          </a:prstGeom>
          <a:noFill/>
        </p:spPr>
        <p:txBody>
          <a:bodyPr wrap="none" rtlCol="0">
            <a:spAutoFit/>
          </a:bodyPr>
          <a:lstStyle/>
          <a:p>
            <a:r>
              <a:rPr lang="en-US" sz="1400" dirty="0" smtClean="0"/>
              <a:t>Loads</a:t>
            </a:r>
            <a:endParaRPr lang="en-US" sz="1400" dirty="0"/>
          </a:p>
        </p:txBody>
      </p:sp>
      <p:cxnSp>
        <p:nvCxnSpPr>
          <p:cNvPr id="138" name="Straight Connector 137"/>
          <p:cNvCxnSpPr/>
          <p:nvPr/>
        </p:nvCxnSpPr>
        <p:spPr>
          <a:xfrm rot="5400000">
            <a:off x="4139946" y="5415534"/>
            <a:ext cx="1158240" cy="762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4719732" y="5032248"/>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2685" y="5225784"/>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716779" y="5428846"/>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724162" y="5620854"/>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1480" y="2905890"/>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4792" y="3118681"/>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9816" y="3298513"/>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1480" y="3514921"/>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01472" y="3713041"/>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04784" y="3929449"/>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5821680" y="3567648"/>
            <a:ext cx="912429" cy="307777"/>
          </a:xfrm>
          <a:prstGeom prst="rect">
            <a:avLst/>
          </a:prstGeom>
          <a:noFill/>
        </p:spPr>
        <p:txBody>
          <a:bodyPr wrap="none" rtlCol="0">
            <a:spAutoFit/>
          </a:bodyPr>
          <a:lstStyle/>
          <a:p>
            <a:r>
              <a:rPr lang="en-US" sz="1400" dirty="0" smtClean="0"/>
              <a:t>Fertilizer</a:t>
            </a:r>
            <a:endParaRPr lang="en-US" sz="1400" dirty="0"/>
          </a:p>
        </p:txBody>
      </p:sp>
      <p:cxnSp>
        <p:nvCxnSpPr>
          <p:cNvPr id="107" name="Straight Connector 106"/>
          <p:cNvCxnSpPr/>
          <p:nvPr/>
        </p:nvCxnSpPr>
        <p:spPr>
          <a:xfrm>
            <a:off x="5691990" y="2916936"/>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695647" y="3105709"/>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688332" y="3313534"/>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678424" y="3513361"/>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676595" y="3731476"/>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693818" y="3912633"/>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5828158" y="3748805"/>
            <a:ext cx="909223" cy="307777"/>
          </a:xfrm>
          <a:prstGeom prst="rect">
            <a:avLst/>
          </a:prstGeom>
          <a:noFill/>
        </p:spPr>
        <p:txBody>
          <a:bodyPr wrap="none" rtlCol="0">
            <a:spAutoFit/>
          </a:bodyPr>
          <a:lstStyle/>
          <a:p>
            <a:r>
              <a:rPr lang="en-US" sz="1400" dirty="0" smtClean="0"/>
              <a:t>Drainage</a:t>
            </a:r>
            <a:endParaRPr lang="en-US" sz="1400" dirty="0"/>
          </a:p>
        </p:txBody>
      </p:sp>
      <p:sp>
        <p:nvSpPr>
          <p:cNvPr id="156" name="TextBox 155"/>
          <p:cNvSpPr txBox="1"/>
          <p:nvPr/>
        </p:nvSpPr>
        <p:spPr>
          <a:xfrm>
            <a:off x="7705344" y="3762298"/>
            <a:ext cx="1165704" cy="307777"/>
          </a:xfrm>
          <a:prstGeom prst="rect">
            <a:avLst/>
          </a:prstGeom>
          <a:noFill/>
        </p:spPr>
        <p:txBody>
          <a:bodyPr wrap="none" rtlCol="0">
            <a:spAutoFit/>
          </a:bodyPr>
          <a:lstStyle/>
          <a:p>
            <a:r>
              <a:rPr lang="en-US" sz="1400" dirty="0" smtClean="0"/>
              <a:t>Floor panels</a:t>
            </a:r>
            <a:endParaRPr lang="en-US" sz="1400" dirty="0"/>
          </a:p>
        </p:txBody>
      </p:sp>
      <p:cxnSp>
        <p:nvCxnSpPr>
          <p:cNvPr id="121" name="Straight Connector 120"/>
          <p:cNvCxnSpPr/>
          <p:nvPr/>
        </p:nvCxnSpPr>
        <p:spPr>
          <a:xfrm>
            <a:off x="7571232" y="293217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571232" y="3135238"/>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71232" y="3343063"/>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571232" y="355888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71232" y="3948445"/>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571232" y="415550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571232" y="432922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571232" y="4536669"/>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7720584" y="3969741"/>
            <a:ext cx="1107996" cy="307777"/>
          </a:xfrm>
          <a:prstGeom prst="rect">
            <a:avLst/>
          </a:prstGeom>
          <a:noFill/>
        </p:spPr>
        <p:txBody>
          <a:bodyPr wrap="none" rtlCol="0">
            <a:spAutoFit/>
          </a:bodyPr>
          <a:lstStyle/>
          <a:p>
            <a:r>
              <a:rPr lang="en-US" sz="1400" dirty="0" smtClean="0"/>
              <a:t>Wall panels</a:t>
            </a:r>
            <a:endParaRPr lang="en-US" sz="1400" dirty="0"/>
          </a:p>
        </p:txBody>
      </p:sp>
      <p:sp>
        <p:nvSpPr>
          <p:cNvPr id="192" name="TextBox 191"/>
          <p:cNvSpPr txBox="1"/>
          <p:nvPr/>
        </p:nvSpPr>
        <p:spPr>
          <a:xfrm>
            <a:off x="1823070" y="5479321"/>
            <a:ext cx="920445" cy="307777"/>
          </a:xfrm>
          <a:prstGeom prst="rect">
            <a:avLst/>
          </a:prstGeom>
          <a:noFill/>
        </p:spPr>
        <p:txBody>
          <a:bodyPr wrap="none" rtlCol="0">
            <a:spAutoFit/>
          </a:bodyPr>
          <a:lstStyle/>
          <a:p>
            <a:r>
              <a:rPr lang="en-US" sz="1400" dirty="0" smtClean="0"/>
              <a:t>Indicator</a:t>
            </a:r>
            <a:endParaRPr lang="en-US" sz="1400" dirty="0"/>
          </a:p>
        </p:txBody>
      </p:sp>
      <p:cxnSp>
        <p:nvCxnSpPr>
          <p:cNvPr id="193" name="Straight Connector 192"/>
          <p:cNvCxnSpPr/>
          <p:nvPr/>
        </p:nvCxnSpPr>
        <p:spPr>
          <a:xfrm>
            <a:off x="7568184" y="4731733"/>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735824" y="4164805"/>
            <a:ext cx="1000595" cy="307777"/>
          </a:xfrm>
          <a:prstGeom prst="rect">
            <a:avLst/>
          </a:prstGeom>
          <a:noFill/>
        </p:spPr>
        <p:txBody>
          <a:bodyPr wrap="none" rtlCol="0">
            <a:spAutoFit/>
          </a:bodyPr>
          <a:lstStyle/>
          <a:p>
            <a:r>
              <a:rPr lang="en-US" sz="1400" dirty="0" smtClean="0"/>
              <a:t>Power cap</a:t>
            </a:r>
            <a:endParaRPr lang="en-US" sz="1400" dirty="0"/>
          </a:p>
        </p:txBody>
      </p:sp>
      <p:cxnSp>
        <p:nvCxnSpPr>
          <p:cNvPr id="196" name="Straight Connector 195"/>
          <p:cNvCxnSpPr/>
          <p:nvPr/>
        </p:nvCxnSpPr>
        <p:spPr>
          <a:xfrm>
            <a:off x="7574280" y="494108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7732776" y="4346726"/>
            <a:ext cx="814647" cy="307777"/>
          </a:xfrm>
          <a:prstGeom prst="rect">
            <a:avLst/>
          </a:prstGeom>
          <a:noFill/>
        </p:spPr>
        <p:txBody>
          <a:bodyPr wrap="none" rtlCol="0">
            <a:spAutoFit/>
          </a:bodyPr>
          <a:lstStyle/>
          <a:p>
            <a:r>
              <a:rPr lang="en-US" sz="1400" dirty="0" smtClean="0"/>
              <a:t>Column</a:t>
            </a:r>
            <a:endParaRPr lang="en-US" sz="1400" dirty="0"/>
          </a:p>
        </p:txBody>
      </p:sp>
      <p:cxnSp>
        <p:nvCxnSpPr>
          <p:cNvPr id="136" name="Straight Connector 135"/>
          <p:cNvCxnSpPr/>
          <p:nvPr/>
        </p:nvCxnSpPr>
        <p:spPr>
          <a:xfrm>
            <a:off x="1713706" y="5867173"/>
            <a:ext cx="177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1820404" y="5693819"/>
            <a:ext cx="1170513" cy="307777"/>
          </a:xfrm>
          <a:prstGeom prst="rect">
            <a:avLst/>
          </a:prstGeom>
          <a:noFill/>
        </p:spPr>
        <p:txBody>
          <a:bodyPr wrap="none" rtlCol="0">
            <a:spAutoFit/>
          </a:bodyPr>
          <a:lstStyle/>
          <a:p>
            <a:r>
              <a:rPr lang="en-US" sz="1400" dirty="0" smtClean="0"/>
              <a:t>Connections</a:t>
            </a:r>
            <a:endParaRPr lang="en-US" sz="1400" dirty="0"/>
          </a:p>
        </p:txBody>
      </p:sp>
      <p:cxnSp>
        <p:nvCxnSpPr>
          <p:cNvPr id="152" name="Straight Connector 151"/>
          <p:cNvCxnSpPr/>
          <p:nvPr/>
        </p:nvCxnSpPr>
        <p:spPr>
          <a:xfrm>
            <a:off x="402118" y="4127569"/>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99452" y="4325689"/>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01549" y="4523809"/>
            <a:ext cx="19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184578" y="4027321"/>
            <a:ext cx="190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189340" y="4236871"/>
            <a:ext cx="190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708944" y="6052910"/>
            <a:ext cx="177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1824780" y="5061740"/>
            <a:ext cx="590226" cy="307777"/>
          </a:xfrm>
          <a:prstGeom prst="rect">
            <a:avLst/>
          </a:prstGeom>
          <a:noFill/>
        </p:spPr>
        <p:txBody>
          <a:bodyPr wrap="none" rtlCol="0">
            <a:spAutoFit/>
          </a:bodyPr>
          <a:lstStyle/>
          <a:p>
            <a:r>
              <a:rPr lang="en-US" sz="1400" dirty="0" smtClean="0"/>
              <a:t>Hose</a:t>
            </a:r>
            <a:endParaRPr lang="en-US" sz="1400" dirty="0"/>
          </a:p>
        </p:txBody>
      </p:sp>
      <p:cxnSp>
        <p:nvCxnSpPr>
          <p:cNvPr id="134" name="Straight Connector 133"/>
          <p:cNvCxnSpPr/>
          <p:nvPr/>
        </p:nvCxnSpPr>
        <p:spPr>
          <a:xfrm>
            <a:off x="4002253" y="3997452"/>
            <a:ext cx="19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002253" y="3773614"/>
            <a:ext cx="19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693818" y="4107894"/>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684674" y="4307918"/>
            <a:ext cx="219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571232" y="5153139"/>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571232" y="5360582"/>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568184" y="555564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574280" y="5764999"/>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569519" y="3751033"/>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714637" y="5811354"/>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705112" y="6001854"/>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341560" y="5627154"/>
            <a:ext cx="193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332035" y="5817655"/>
            <a:ext cx="193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2296856" y="3867872"/>
            <a:ext cx="1218603" cy="307777"/>
          </a:xfrm>
          <a:prstGeom prst="rect">
            <a:avLst/>
          </a:prstGeom>
          <a:noFill/>
        </p:spPr>
        <p:txBody>
          <a:bodyPr wrap="none" rtlCol="0">
            <a:spAutoFit/>
          </a:bodyPr>
          <a:lstStyle/>
          <a:p>
            <a:r>
              <a:rPr lang="en-US" sz="1400" dirty="0" smtClean="0"/>
              <a:t>Temperature</a:t>
            </a:r>
            <a:endParaRPr lang="en-US" sz="1400" dirty="0"/>
          </a:p>
        </p:txBody>
      </p:sp>
      <p:sp>
        <p:nvSpPr>
          <p:cNvPr id="180" name="TextBox 179"/>
          <p:cNvSpPr txBox="1"/>
          <p:nvPr/>
        </p:nvSpPr>
        <p:spPr>
          <a:xfrm>
            <a:off x="534731" y="3768096"/>
            <a:ext cx="1085554" cy="307777"/>
          </a:xfrm>
          <a:prstGeom prst="rect">
            <a:avLst/>
          </a:prstGeom>
          <a:noFill/>
        </p:spPr>
        <p:txBody>
          <a:bodyPr wrap="none" rtlCol="0">
            <a:spAutoFit/>
          </a:bodyPr>
          <a:lstStyle/>
          <a:p>
            <a:r>
              <a:rPr lang="en-US" sz="1400" dirty="0" smtClean="0"/>
              <a:t>Connectors</a:t>
            </a:r>
            <a:endParaRPr lang="en-US" sz="1400" dirty="0"/>
          </a:p>
        </p:txBody>
      </p:sp>
      <p:sp>
        <p:nvSpPr>
          <p:cNvPr id="181" name="TextBox 180"/>
          <p:cNvSpPr txBox="1"/>
          <p:nvPr/>
        </p:nvSpPr>
        <p:spPr>
          <a:xfrm>
            <a:off x="7729728" y="4553990"/>
            <a:ext cx="1091966" cy="307777"/>
          </a:xfrm>
          <a:prstGeom prst="rect">
            <a:avLst/>
          </a:prstGeom>
          <a:noFill/>
        </p:spPr>
        <p:txBody>
          <a:bodyPr wrap="none" rtlCol="0">
            <a:spAutoFit/>
          </a:bodyPr>
          <a:lstStyle/>
          <a:p>
            <a:r>
              <a:rPr lang="en-US" sz="1400" dirty="0" smtClean="0"/>
              <a:t>GrowBowls</a:t>
            </a:r>
            <a:endParaRPr lang="en-US" sz="1400" dirty="0"/>
          </a:p>
        </p:txBody>
      </p:sp>
      <p:sp>
        <p:nvSpPr>
          <p:cNvPr id="182" name="TextBox 181"/>
          <p:cNvSpPr txBox="1"/>
          <p:nvPr/>
        </p:nvSpPr>
        <p:spPr>
          <a:xfrm>
            <a:off x="3460797" y="5269781"/>
            <a:ext cx="899605" cy="307777"/>
          </a:xfrm>
          <a:prstGeom prst="rect">
            <a:avLst/>
          </a:prstGeom>
          <a:noFill/>
        </p:spPr>
        <p:txBody>
          <a:bodyPr wrap="none" rtlCol="0">
            <a:spAutoFit/>
          </a:bodyPr>
          <a:lstStyle/>
          <a:p>
            <a:r>
              <a:rPr lang="en-US" sz="1400" dirty="0" smtClean="0"/>
              <a:t>Interface</a:t>
            </a:r>
            <a:endParaRPr lang="en-US" sz="1400" dirty="0"/>
          </a:p>
        </p:txBody>
      </p:sp>
      <p:sp>
        <p:nvSpPr>
          <p:cNvPr id="183" name="TextBox 182"/>
          <p:cNvSpPr txBox="1"/>
          <p:nvPr/>
        </p:nvSpPr>
        <p:spPr>
          <a:xfrm>
            <a:off x="7717536" y="4779542"/>
            <a:ext cx="739305" cy="307777"/>
          </a:xfrm>
          <a:prstGeom prst="rect">
            <a:avLst/>
          </a:prstGeom>
          <a:noFill/>
        </p:spPr>
        <p:txBody>
          <a:bodyPr wrap="none" rtlCol="0">
            <a:spAutoFit/>
          </a:bodyPr>
          <a:lstStyle/>
          <a:p>
            <a:r>
              <a:rPr lang="en-US" sz="1400" dirty="0" smtClean="0"/>
              <a:t>Collars</a:t>
            </a:r>
            <a:endParaRPr lang="en-US" sz="1400" dirty="0"/>
          </a:p>
        </p:txBody>
      </p:sp>
      <p:sp>
        <p:nvSpPr>
          <p:cNvPr id="191" name="TextBox 190"/>
          <p:cNvSpPr txBox="1"/>
          <p:nvPr/>
        </p:nvSpPr>
        <p:spPr>
          <a:xfrm>
            <a:off x="7696200" y="5187974"/>
            <a:ext cx="1356462" cy="307777"/>
          </a:xfrm>
          <a:prstGeom prst="rect">
            <a:avLst/>
          </a:prstGeom>
          <a:noFill/>
        </p:spPr>
        <p:txBody>
          <a:bodyPr wrap="none" rtlCol="0">
            <a:spAutoFit/>
          </a:bodyPr>
          <a:lstStyle/>
          <a:p>
            <a:r>
              <a:rPr lang="en-US" sz="1400" dirty="0" smtClean="0"/>
              <a:t>Captive screws</a:t>
            </a:r>
            <a:endParaRPr lang="en-US" sz="1400" dirty="0"/>
          </a:p>
        </p:txBody>
      </p:sp>
      <p:sp>
        <p:nvSpPr>
          <p:cNvPr id="198" name="TextBox 197"/>
          <p:cNvSpPr txBox="1"/>
          <p:nvPr/>
        </p:nvSpPr>
        <p:spPr>
          <a:xfrm>
            <a:off x="3474720" y="5454157"/>
            <a:ext cx="662361" cy="307777"/>
          </a:xfrm>
          <a:prstGeom prst="rect">
            <a:avLst/>
          </a:prstGeom>
          <a:noFill/>
        </p:spPr>
        <p:txBody>
          <a:bodyPr wrap="none" rtlCol="0">
            <a:spAutoFit/>
          </a:bodyPr>
          <a:lstStyle/>
          <a:p>
            <a:r>
              <a:rPr lang="en-US" sz="1400" dirty="0" smtClean="0"/>
              <a:t>Stress</a:t>
            </a:r>
            <a:endParaRPr lang="en-US" sz="1400" dirty="0"/>
          </a:p>
        </p:txBody>
      </p:sp>
      <p:sp>
        <p:nvSpPr>
          <p:cNvPr id="199" name="TextBox 198"/>
          <p:cNvSpPr txBox="1"/>
          <p:nvPr/>
        </p:nvSpPr>
        <p:spPr>
          <a:xfrm>
            <a:off x="3480816" y="5642930"/>
            <a:ext cx="659155" cy="307777"/>
          </a:xfrm>
          <a:prstGeom prst="rect">
            <a:avLst/>
          </a:prstGeom>
          <a:noFill/>
        </p:spPr>
        <p:txBody>
          <a:bodyPr wrap="none" rtlCol="0">
            <a:spAutoFit/>
          </a:bodyPr>
          <a:lstStyle/>
          <a:p>
            <a:r>
              <a:rPr lang="en-US" sz="1400" dirty="0" smtClean="0"/>
              <a:t>Loads</a:t>
            </a:r>
            <a:endParaRPr lang="en-US" sz="1400" dirty="0"/>
          </a:p>
        </p:txBody>
      </p:sp>
      <p:sp>
        <p:nvSpPr>
          <p:cNvPr id="171" name="TextBox 170"/>
          <p:cNvSpPr txBox="1"/>
          <p:nvPr/>
        </p:nvSpPr>
        <p:spPr>
          <a:xfrm>
            <a:off x="2312860" y="4080663"/>
            <a:ext cx="795411" cy="307777"/>
          </a:xfrm>
          <a:prstGeom prst="rect">
            <a:avLst/>
          </a:prstGeom>
          <a:noFill/>
        </p:spPr>
        <p:txBody>
          <a:bodyPr wrap="none" rtlCol="0">
            <a:spAutoFit/>
          </a:bodyPr>
          <a:lstStyle/>
          <a:p>
            <a:r>
              <a:rPr lang="en-US" sz="1400" dirty="0" smtClean="0"/>
              <a:t>Seismic</a:t>
            </a:r>
            <a:endParaRPr lang="en-US" sz="1400" dirty="0"/>
          </a:p>
        </p:txBody>
      </p:sp>
      <p:sp>
        <p:nvSpPr>
          <p:cNvPr id="176" name="TextBox 175"/>
          <p:cNvSpPr txBox="1"/>
          <p:nvPr/>
        </p:nvSpPr>
        <p:spPr>
          <a:xfrm>
            <a:off x="540827" y="3957072"/>
            <a:ext cx="997389" cy="307777"/>
          </a:xfrm>
          <a:prstGeom prst="rect">
            <a:avLst/>
          </a:prstGeom>
          <a:noFill/>
        </p:spPr>
        <p:txBody>
          <a:bodyPr wrap="none" rtlCol="0">
            <a:spAutoFit/>
          </a:bodyPr>
          <a:lstStyle/>
          <a:p>
            <a:r>
              <a:rPr lang="en-US" sz="1400" dirty="0" smtClean="0"/>
              <a:t>Controller</a:t>
            </a:r>
            <a:endParaRPr lang="en-US" sz="1400" dirty="0"/>
          </a:p>
        </p:txBody>
      </p:sp>
      <p:sp>
        <p:nvSpPr>
          <p:cNvPr id="185" name="TextBox 184"/>
          <p:cNvSpPr txBox="1"/>
          <p:nvPr/>
        </p:nvSpPr>
        <p:spPr>
          <a:xfrm>
            <a:off x="546923" y="4164336"/>
            <a:ext cx="683200" cy="307777"/>
          </a:xfrm>
          <a:prstGeom prst="rect">
            <a:avLst/>
          </a:prstGeom>
          <a:noFill/>
        </p:spPr>
        <p:txBody>
          <a:bodyPr wrap="none" rtlCol="0">
            <a:spAutoFit/>
          </a:bodyPr>
          <a:lstStyle/>
          <a:p>
            <a:r>
              <a:rPr lang="en-US" sz="1400" dirty="0" smtClean="0"/>
              <a:t>Outlet</a:t>
            </a:r>
            <a:endParaRPr lang="en-US" sz="1400" dirty="0"/>
          </a:p>
        </p:txBody>
      </p:sp>
      <p:sp>
        <p:nvSpPr>
          <p:cNvPr id="186" name="TextBox 185"/>
          <p:cNvSpPr txBox="1"/>
          <p:nvPr/>
        </p:nvSpPr>
        <p:spPr>
          <a:xfrm>
            <a:off x="7705242" y="4974614"/>
            <a:ext cx="986167" cy="307777"/>
          </a:xfrm>
          <a:prstGeom prst="rect">
            <a:avLst/>
          </a:prstGeom>
          <a:noFill/>
        </p:spPr>
        <p:txBody>
          <a:bodyPr wrap="none" rtlCol="0">
            <a:spAutoFit/>
          </a:bodyPr>
          <a:lstStyle/>
          <a:p>
            <a:r>
              <a:rPr lang="en-US" sz="1400" dirty="0" smtClean="0"/>
              <a:t>Ring seals</a:t>
            </a:r>
            <a:endParaRPr lang="en-US" sz="1400" dirty="0"/>
          </a:p>
        </p:txBody>
      </p:sp>
      <p:sp>
        <p:nvSpPr>
          <p:cNvPr id="187" name="TextBox 186"/>
          <p:cNvSpPr txBox="1"/>
          <p:nvPr/>
        </p:nvSpPr>
        <p:spPr>
          <a:xfrm>
            <a:off x="4133088" y="3609182"/>
            <a:ext cx="902811" cy="307777"/>
          </a:xfrm>
          <a:prstGeom prst="rect">
            <a:avLst/>
          </a:prstGeom>
          <a:noFill/>
        </p:spPr>
        <p:txBody>
          <a:bodyPr wrap="none" rtlCol="0">
            <a:spAutoFit/>
          </a:bodyPr>
          <a:lstStyle/>
          <a:p>
            <a:r>
              <a:rPr lang="en-US" sz="1400" dirty="0" smtClean="0"/>
              <a:t>Moisture</a:t>
            </a:r>
            <a:endParaRPr lang="en-US" sz="1400" dirty="0"/>
          </a:p>
        </p:txBody>
      </p:sp>
      <p:sp>
        <p:nvSpPr>
          <p:cNvPr id="189" name="Footer Placeholder 18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cxnSp>
        <p:nvCxnSpPr>
          <p:cNvPr id="190" name="Straight Connector 189"/>
          <p:cNvCxnSpPr/>
          <p:nvPr/>
        </p:nvCxnSpPr>
        <p:spPr>
          <a:xfrm>
            <a:off x="1704750" y="6241886"/>
            <a:ext cx="177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1830494" y="6082820"/>
            <a:ext cx="1872629" cy="307777"/>
          </a:xfrm>
          <a:prstGeom prst="rect">
            <a:avLst/>
          </a:prstGeom>
          <a:noFill/>
        </p:spPr>
        <p:txBody>
          <a:bodyPr wrap="none" rtlCol="0">
            <a:spAutoFit/>
          </a:bodyPr>
          <a:lstStyle/>
          <a:p>
            <a:r>
              <a:rPr lang="en-US" sz="1400" dirty="0" smtClean="0"/>
              <a:t>Micro organism filter</a:t>
            </a:r>
            <a:endParaRPr lang="en-US" sz="1400" dirty="0"/>
          </a:p>
        </p:txBody>
      </p:sp>
      <p:sp>
        <p:nvSpPr>
          <p:cNvPr id="197" name="TextBox 196"/>
          <p:cNvSpPr txBox="1"/>
          <p:nvPr/>
        </p:nvSpPr>
        <p:spPr>
          <a:xfrm>
            <a:off x="5823379" y="3948835"/>
            <a:ext cx="1356462" cy="307777"/>
          </a:xfrm>
          <a:prstGeom prst="rect">
            <a:avLst/>
          </a:prstGeom>
          <a:noFill/>
        </p:spPr>
        <p:txBody>
          <a:bodyPr wrap="none" rtlCol="0">
            <a:spAutoFit/>
          </a:bodyPr>
          <a:lstStyle/>
          <a:p>
            <a:r>
              <a:rPr lang="en-US" sz="1400" dirty="0" smtClean="0"/>
              <a:t>Solar exposure</a:t>
            </a:r>
            <a:endParaRPr lang="en-US" sz="1400" dirty="0"/>
          </a:p>
        </p:txBody>
      </p:sp>
      <p:sp>
        <p:nvSpPr>
          <p:cNvPr id="200" name="TextBox 199"/>
          <p:cNvSpPr txBox="1"/>
          <p:nvPr/>
        </p:nvSpPr>
        <p:spPr>
          <a:xfrm>
            <a:off x="5832889" y="4148865"/>
            <a:ext cx="954107" cy="307777"/>
          </a:xfrm>
          <a:prstGeom prst="rect">
            <a:avLst/>
          </a:prstGeom>
          <a:noFill/>
        </p:spPr>
        <p:txBody>
          <a:bodyPr wrap="none" rtlCol="0">
            <a:spAutoFit/>
          </a:bodyPr>
          <a:lstStyle/>
          <a:p>
            <a:r>
              <a:rPr lang="en-US" sz="1400" dirty="0" smtClean="0"/>
              <a:t>Irrigation</a:t>
            </a:r>
            <a:endParaRPr lang="en-US" sz="1400" dirty="0"/>
          </a:p>
        </p:txBody>
      </p:sp>
      <p:sp>
        <p:nvSpPr>
          <p:cNvPr id="165" name="Rectangle 164"/>
          <p:cNvSpPr/>
          <p:nvPr/>
        </p:nvSpPr>
        <p:spPr>
          <a:xfrm>
            <a:off x="6016752" y="4450080"/>
            <a:ext cx="1359408"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tx1"/>
                </a:solidFill>
              </a:rPr>
              <a:t>Human Waste Containment</a:t>
            </a:r>
            <a:endParaRPr lang="en-US" sz="1400" dirty="0">
              <a:solidFill>
                <a:schemeClr val="tx1"/>
              </a:solidFill>
            </a:endParaRPr>
          </a:p>
        </p:txBody>
      </p:sp>
      <p:cxnSp>
        <p:nvCxnSpPr>
          <p:cNvPr id="201" name="Straight Connector 200"/>
          <p:cNvCxnSpPr/>
          <p:nvPr/>
        </p:nvCxnSpPr>
        <p:spPr>
          <a:xfrm rot="5400000">
            <a:off x="5610987" y="5518785"/>
            <a:ext cx="134493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02" name="TextBox 201"/>
          <p:cNvSpPr txBox="1"/>
          <p:nvPr/>
        </p:nvSpPr>
        <p:spPr>
          <a:xfrm>
            <a:off x="6417739" y="4854700"/>
            <a:ext cx="1047082" cy="307777"/>
          </a:xfrm>
          <a:prstGeom prst="rect">
            <a:avLst/>
          </a:prstGeom>
          <a:noFill/>
        </p:spPr>
        <p:txBody>
          <a:bodyPr wrap="none" rtlCol="0">
            <a:spAutoFit/>
          </a:bodyPr>
          <a:lstStyle/>
          <a:p>
            <a:r>
              <a:rPr lang="en-US" sz="1400" dirty="0" smtClean="0"/>
              <a:t>Baffle bags</a:t>
            </a:r>
            <a:endParaRPr lang="en-US" sz="1400" dirty="0"/>
          </a:p>
        </p:txBody>
      </p:sp>
      <p:sp>
        <p:nvSpPr>
          <p:cNvPr id="203" name="TextBox 202"/>
          <p:cNvSpPr txBox="1"/>
          <p:nvPr/>
        </p:nvSpPr>
        <p:spPr>
          <a:xfrm>
            <a:off x="6414691" y="5076432"/>
            <a:ext cx="1003801" cy="307777"/>
          </a:xfrm>
          <a:prstGeom prst="rect">
            <a:avLst/>
          </a:prstGeom>
          <a:noFill/>
        </p:spPr>
        <p:txBody>
          <a:bodyPr wrap="none" rtlCol="0">
            <a:spAutoFit/>
          </a:bodyPr>
          <a:lstStyle/>
          <a:p>
            <a:r>
              <a:rPr lang="en-US" sz="1400" dirty="0" smtClean="0"/>
              <a:t>Toilet seat</a:t>
            </a:r>
            <a:endParaRPr lang="en-US" sz="1400" dirty="0"/>
          </a:p>
        </p:txBody>
      </p:sp>
      <p:cxnSp>
        <p:nvCxnSpPr>
          <p:cNvPr id="204" name="Straight Connector 203"/>
          <p:cNvCxnSpPr/>
          <p:nvPr/>
        </p:nvCxnSpPr>
        <p:spPr>
          <a:xfrm>
            <a:off x="6280308" y="5038344"/>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283261" y="5231880"/>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6277355" y="5434942"/>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6284738" y="5626950"/>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6411643" y="5273967"/>
            <a:ext cx="630301" cy="307777"/>
          </a:xfrm>
          <a:prstGeom prst="rect">
            <a:avLst/>
          </a:prstGeom>
          <a:noFill/>
        </p:spPr>
        <p:txBody>
          <a:bodyPr wrap="none" rtlCol="0">
            <a:spAutoFit/>
          </a:bodyPr>
          <a:lstStyle/>
          <a:p>
            <a:r>
              <a:rPr lang="en-US" sz="1400" dirty="0" smtClean="0"/>
              <a:t>Lever</a:t>
            </a:r>
            <a:endParaRPr lang="en-US" sz="1400" dirty="0"/>
          </a:p>
        </p:txBody>
      </p:sp>
      <p:cxnSp>
        <p:nvCxnSpPr>
          <p:cNvPr id="209" name="Straight Connector 208"/>
          <p:cNvCxnSpPr/>
          <p:nvPr/>
        </p:nvCxnSpPr>
        <p:spPr>
          <a:xfrm>
            <a:off x="6275213" y="5817450"/>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6284738" y="6007950"/>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6406878" y="5469230"/>
            <a:ext cx="803425" cy="307777"/>
          </a:xfrm>
          <a:prstGeom prst="rect">
            <a:avLst/>
          </a:prstGeom>
          <a:noFill/>
        </p:spPr>
        <p:txBody>
          <a:bodyPr wrap="none" rtlCol="0">
            <a:spAutoFit/>
          </a:bodyPr>
          <a:lstStyle/>
          <a:p>
            <a:r>
              <a:rPr lang="en-US" sz="1400" dirty="0" smtClean="0"/>
              <a:t>Paddles</a:t>
            </a:r>
            <a:endParaRPr lang="en-US" sz="1400" dirty="0"/>
          </a:p>
        </p:txBody>
      </p:sp>
      <p:sp>
        <p:nvSpPr>
          <p:cNvPr id="214" name="TextBox 213"/>
          <p:cNvSpPr txBox="1"/>
          <p:nvPr/>
        </p:nvSpPr>
        <p:spPr>
          <a:xfrm>
            <a:off x="6412974" y="5649062"/>
            <a:ext cx="700833" cy="307777"/>
          </a:xfrm>
          <a:prstGeom prst="rect">
            <a:avLst/>
          </a:prstGeom>
          <a:noFill/>
        </p:spPr>
        <p:txBody>
          <a:bodyPr wrap="none" rtlCol="0">
            <a:spAutoFit/>
          </a:bodyPr>
          <a:lstStyle/>
          <a:p>
            <a:r>
              <a:rPr lang="en-US" sz="1400" dirty="0" smtClean="0"/>
              <a:t>Frame</a:t>
            </a:r>
            <a:endParaRPr lang="en-US" sz="1400" dirty="0"/>
          </a:p>
        </p:txBody>
      </p:sp>
      <p:cxnSp>
        <p:nvCxnSpPr>
          <p:cNvPr id="215" name="Straight Connector 214"/>
          <p:cNvCxnSpPr/>
          <p:nvPr/>
        </p:nvCxnSpPr>
        <p:spPr>
          <a:xfrm rot="5400000" flipH="1" flipV="1">
            <a:off x="6013609" y="3302413"/>
            <a:ext cx="2277046" cy="0"/>
          </a:xfrm>
          <a:prstGeom prst="line">
            <a:avLst/>
          </a:prstGeom>
          <a:ln w="15875"/>
        </p:spPr>
        <p:style>
          <a:lnRef idx="1">
            <a:schemeClr val="dk1"/>
          </a:lnRef>
          <a:fillRef idx="0">
            <a:schemeClr val="dk1"/>
          </a:fillRef>
          <a:effectRef idx="0">
            <a:schemeClr val="dk1"/>
          </a:effectRef>
          <a:fontRef idx="minor">
            <a:schemeClr val="tx1"/>
          </a:fontRef>
        </p:style>
      </p:cxnSp>
      <p:sp>
        <p:nvSpPr>
          <p:cNvPr id="212" name="TextBox 211"/>
          <p:cNvSpPr txBox="1"/>
          <p:nvPr/>
        </p:nvSpPr>
        <p:spPr>
          <a:xfrm>
            <a:off x="6400782" y="5838038"/>
            <a:ext cx="1107996" cy="307777"/>
          </a:xfrm>
          <a:prstGeom prst="rect">
            <a:avLst/>
          </a:prstGeom>
          <a:noFill/>
        </p:spPr>
        <p:txBody>
          <a:bodyPr wrap="none" rtlCol="0">
            <a:spAutoFit/>
          </a:bodyPr>
          <a:lstStyle/>
          <a:p>
            <a:r>
              <a:rPr lang="en-US" sz="1400" dirty="0" smtClean="0"/>
              <a:t>Mechanism</a:t>
            </a:r>
            <a:endParaRPr lang="en-US" sz="1400" dirty="0"/>
          </a:p>
        </p:txBody>
      </p:sp>
      <p:sp>
        <p:nvSpPr>
          <p:cNvPr id="213" name="TextBox 212"/>
          <p:cNvSpPr txBox="1"/>
          <p:nvPr/>
        </p:nvSpPr>
        <p:spPr>
          <a:xfrm>
            <a:off x="6406878" y="6027014"/>
            <a:ext cx="1079142" cy="307777"/>
          </a:xfrm>
          <a:prstGeom prst="rect">
            <a:avLst/>
          </a:prstGeom>
          <a:noFill/>
        </p:spPr>
        <p:txBody>
          <a:bodyPr wrap="none" rtlCol="0">
            <a:spAutoFit/>
          </a:bodyPr>
          <a:lstStyle/>
          <a:p>
            <a:r>
              <a:rPr lang="en-US" sz="1400" dirty="0" smtClean="0"/>
              <a:t>Limit stops</a:t>
            </a:r>
            <a:endParaRPr lang="en-US" sz="1400" dirty="0"/>
          </a:p>
        </p:txBody>
      </p:sp>
      <p:cxnSp>
        <p:nvCxnSpPr>
          <p:cNvPr id="216" name="Straight Connector 215"/>
          <p:cNvCxnSpPr/>
          <p:nvPr/>
        </p:nvCxnSpPr>
        <p:spPr>
          <a:xfrm>
            <a:off x="6275228" y="6188922"/>
            <a:ext cx="177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7711440" y="3162646"/>
            <a:ext cx="1181734" cy="307777"/>
          </a:xfrm>
          <a:prstGeom prst="rect">
            <a:avLst/>
          </a:prstGeom>
          <a:noFill/>
        </p:spPr>
        <p:txBody>
          <a:bodyPr wrap="none" rtlCol="0">
            <a:spAutoFit/>
          </a:bodyPr>
          <a:lstStyle/>
          <a:p>
            <a:r>
              <a:rPr lang="en-US" sz="1400" dirty="0" smtClean="0"/>
              <a:t>Inner screen</a:t>
            </a:r>
            <a:endParaRPr lang="en-US" sz="1400" dirty="0"/>
          </a:p>
        </p:txBody>
      </p:sp>
      <p:sp>
        <p:nvSpPr>
          <p:cNvPr id="18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
        <p:nvSpPr>
          <p:cNvPr id="217" name="TextBox 216"/>
          <p:cNvSpPr txBox="1"/>
          <p:nvPr/>
        </p:nvSpPr>
        <p:spPr>
          <a:xfrm>
            <a:off x="4130040" y="3834734"/>
            <a:ext cx="635110" cy="307777"/>
          </a:xfrm>
          <a:prstGeom prst="rect">
            <a:avLst/>
          </a:prstGeom>
          <a:noFill/>
        </p:spPr>
        <p:txBody>
          <a:bodyPr wrap="none" rtlCol="0">
            <a:spAutoFit/>
          </a:bodyPr>
          <a:lstStyle/>
          <a:p>
            <a:r>
              <a:rPr lang="en-US" sz="1400" dirty="0" smtClean="0"/>
              <a:t>Noise</a:t>
            </a:r>
            <a:endParaRPr lang="en-US" sz="1400" dirty="0"/>
          </a:p>
        </p:txBody>
      </p:sp>
      <p:sp>
        <p:nvSpPr>
          <p:cNvPr id="219" name="TextBox 218"/>
          <p:cNvSpPr txBox="1"/>
          <p:nvPr/>
        </p:nvSpPr>
        <p:spPr>
          <a:xfrm>
            <a:off x="4136136" y="4051142"/>
            <a:ext cx="854721" cy="307777"/>
          </a:xfrm>
          <a:prstGeom prst="rect">
            <a:avLst/>
          </a:prstGeom>
          <a:noFill/>
        </p:spPr>
        <p:txBody>
          <a:bodyPr wrap="none" rtlCol="0">
            <a:spAutoFit/>
          </a:bodyPr>
          <a:lstStyle/>
          <a:p>
            <a:r>
              <a:rPr lang="en-US" sz="1400" dirty="0" smtClean="0"/>
              <a:t>Lighting</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 Isometric View</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19</a:t>
            </a:fld>
            <a:endParaRPr kumimoji="0" lang="en-US" dirty="0"/>
          </a:p>
        </p:txBody>
      </p:sp>
      <p:sp>
        <p:nvSpPr>
          <p:cNvPr id="3" name="Content Placeholder 2"/>
          <p:cNvSpPr>
            <a:spLocks noGrp="1"/>
          </p:cNvSpPr>
          <p:nvPr>
            <p:ph sz="half" idx="1"/>
          </p:nvPr>
        </p:nvSpPr>
        <p:spPr>
          <a:xfrm>
            <a:off x="228600" y="1295400"/>
            <a:ext cx="4419600" cy="5105400"/>
          </a:xfrm>
        </p:spPr>
        <p:txBody>
          <a:bodyPr>
            <a:noAutofit/>
          </a:bodyPr>
          <a:lstStyle/>
          <a:p>
            <a:r>
              <a:rPr lang="en-US" sz="1800" dirty="0" smtClean="0"/>
              <a:t>12 ft dia = 110 sq ft usable floor space.</a:t>
            </a:r>
          </a:p>
          <a:p>
            <a:r>
              <a:rPr lang="en-US" sz="1800" dirty="0" smtClean="0"/>
              <a:t>7’ high at center; 6’ high 4’ from center</a:t>
            </a:r>
          </a:p>
          <a:p>
            <a:r>
              <a:rPr lang="en-US" sz="1800" dirty="0" smtClean="0"/>
              <a:t>6 arched panels interlocked to 6 floor panels and a center column.</a:t>
            </a:r>
          </a:p>
          <a:p>
            <a:r>
              <a:rPr lang="en-US" sz="1800" dirty="0" smtClean="0"/>
              <a:t>1” thick soybean plastic and foam polymer wall panels regulate temp.</a:t>
            </a:r>
          </a:p>
          <a:p>
            <a:r>
              <a:rPr lang="en-US" sz="1800" dirty="0" smtClean="0"/>
              <a:t>Chamfered slots in wall panels are handholds, footholds, view, light and vent ports, &amp; interface for GrowBowls. </a:t>
            </a:r>
          </a:p>
          <a:p>
            <a:r>
              <a:rPr lang="en-US" sz="1800" dirty="0" smtClean="0"/>
              <a:t>Power cap contains solar photo voltaic panels &amp; electronics.</a:t>
            </a:r>
          </a:p>
          <a:p>
            <a:r>
              <a:rPr lang="en-US" sz="1800" dirty="0" smtClean="0"/>
              <a:t>Power cap funnels water to internal storage tank in column.</a:t>
            </a:r>
          </a:p>
          <a:p>
            <a:r>
              <a:rPr lang="en-US" sz="1800" dirty="0" smtClean="0"/>
              <a:t>Column stores water and supports shelves and table.</a:t>
            </a:r>
          </a:p>
          <a:p>
            <a:r>
              <a:rPr lang="en-US" sz="1800" dirty="0" smtClean="0"/>
              <a:t>Total shelter consists of 30 parts with a total estimated weight of 225 lbs.</a:t>
            </a:r>
            <a:endParaRPr lang="en-US" sz="1800" dirty="0"/>
          </a:p>
        </p:txBody>
      </p:sp>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1" name="Content Placeholder 10" descr="isometric view A.jpg"/>
          <p:cNvPicPr>
            <a:picLocks noGrp="1" noChangeAspect="1"/>
          </p:cNvPicPr>
          <p:nvPr>
            <p:ph sz="half" idx="2"/>
          </p:nvPr>
        </p:nvPicPr>
        <p:blipFill>
          <a:blip r:embed="rId3" cstate="print"/>
          <a:stretch>
            <a:fillRect/>
          </a:stretch>
        </p:blipFill>
        <p:spPr>
          <a:xfrm>
            <a:off x="4745736" y="1552258"/>
            <a:ext cx="4151376" cy="4716846"/>
          </a:xfrm>
          <a:effectLst>
            <a:outerShdw blurRad="50800" dist="38100" dir="2700000" algn="tl" rotWithShape="0">
              <a:prstClr val="black">
                <a:alpha val="40000"/>
              </a:prstClr>
            </a:outerShdw>
          </a:effectLst>
        </p:spPr>
      </p:pic>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2</a:t>
            </a:fld>
            <a:endParaRPr kumimoji="0" lang="en-US" dirty="0"/>
          </a:p>
        </p:txBody>
      </p:sp>
      <p:sp>
        <p:nvSpPr>
          <p:cNvPr id="3" name="Content Placeholder 2"/>
          <p:cNvSpPr>
            <a:spLocks noGrp="1"/>
          </p:cNvSpPr>
          <p:nvPr>
            <p:ph sz="quarter" idx="1"/>
          </p:nvPr>
        </p:nvSpPr>
        <p:spPr>
          <a:xfrm>
            <a:off x="301752" y="1527048"/>
            <a:ext cx="8503920" cy="4965192"/>
          </a:xfrm>
        </p:spPr>
        <p:txBody>
          <a:bodyPr>
            <a:normAutofit fontScale="62500" lnSpcReduction="20000"/>
          </a:bodyPr>
          <a:lstStyle/>
          <a:p>
            <a:r>
              <a:rPr lang="en-US" dirty="0" smtClean="0"/>
              <a:t>My Background</a:t>
            </a:r>
          </a:p>
          <a:p>
            <a:r>
              <a:rPr lang="en-US" dirty="0" smtClean="0"/>
              <a:t>The Issues</a:t>
            </a:r>
          </a:p>
          <a:p>
            <a:r>
              <a:rPr lang="en-US" dirty="0" smtClean="0"/>
              <a:t>Types of Shelter</a:t>
            </a:r>
          </a:p>
          <a:p>
            <a:r>
              <a:rPr lang="en-US" dirty="0" smtClean="0"/>
              <a:t>Photos of emergency and transitional shelters</a:t>
            </a:r>
          </a:p>
          <a:p>
            <a:r>
              <a:rPr lang="en-US" dirty="0" smtClean="0"/>
              <a:t>Some detail characteristics of shelters</a:t>
            </a:r>
          </a:p>
          <a:p>
            <a:r>
              <a:rPr lang="en-US" dirty="0" smtClean="0"/>
              <a:t>What if…</a:t>
            </a:r>
          </a:p>
          <a:p>
            <a:r>
              <a:rPr lang="en-US" dirty="0" smtClean="0"/>
              <a:t>Taking a Systems Engineering Approach</a:t>
            </a:r>
          </a:p>
          <a:p>
            <a:r>
              <a:rPr lang="en-US" dirty="0" smtClean="0"/>
              <a:t>System, Subsystem, and Elements</a:t>
            </a:r>
          </a:p>
          <a:p>
            <a:r>
              <a:rPr lang="en-US" dirty="0" smtClean="0"/>
              <a:t>Notional Design</a:t>
            </a:r>
          </a:p>
          <a:p>
            <a:r>
              <a:rPr lang="en-US" dirty="0" smtClean="0"/>
              <a:t>Notional Design Details</a:t>
            </a:r>
          </a:p>
          <a:p>
            <a:r>
              <a:rPr lang="en-US" dirty="0" smtClean="0"/>
              <a:t>Systems Engineering Risks</a:t>
            </a:r>
          </a:p>
          <a:p>
            <a:r>
              <a:rPr lang="en-US" dirty="0" smtClean="0"/>
              <a:t>Systems Engineering Tradeoffs</a:t>
            </a:r>
          </a:p>
          <a:p>
            <a:r>
              <a:rPr lang="en-US" dirty="0" smtClean="0"/>
              <a:t>Next Steps – Plans A and B</a:t>
            </a:r>
          </a:p>
          <a:p>
            <a:r>
              <a:rPr lang="en-US" dirty="0" smtClean="0"/>
              <a:t>Conclusion</a:t>
            </a:r>
          </a:p>
          <a:p>
            <a:r>
              <a:rPr lang="en-US" dirty="0" smtClean="0"/>
              <a:t>Target Production Costs</a:t>
            </a:r>
          </a:p>
          <a:p>
            <a:r>
              <a:rPr lang="en-US" dirty="0" smtClean="0"/>
              <a:t>Preferred Suppliers</a:t>
            </a:r>
          </a:p>
          <a:p>
            <a:r>
              <a:rPr lang="en-US" dirty="0" smtClean="0"/>
              <a:t>Development Team Staffing and Skills</a:t>
            </a:r>
          </a:p>
          <a:p>
            <a:r>
              <a:rPr lang="en-US" dirty="0" smtClean="0"/>
              <a:t>Team Concept of Operations</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Base Panels</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20</a:t>
            </a:fld>
            <a:endParaRPr kumimoji="0" lang="en-US" dirty="0"/>
          </a:p>
        </p:txBody>
      </p:sp>
      <p:sp>
        <p:nvSpPr>
          <p:cNvPr id="11" name="Content Placeholder 10"/>
          <p:cNvSpPr>
            <a:spLocks noGrp="1"/>
          </p:cNvSpPr>
          <p:nvPr>
            <p:ph sz="half" idx="1"/>
          </p:nvPr>
        </p:nvSpPr>
        <p:spPr>
          <a:xfrm>
            <a:off x="304800" y="1524000"/>
            <a:ext cx="4191000" cy="4803648"/>
          </a:xfrm>
        </p:spPr>
        <p:txBody>
          <a:bodyPr>
            <a:normAutofit fontScale="70000" lnSpcReduction="20000"/>
          </a:bodyPr>
          <a:lstStyle/>
          <a:p>
            <a:r>
              <a:rPr lang="en-US" dirty="0" smtClean="0"/>
              <a:t>6 molded interlocking floor panel shells made from soybean plastic.</a:t>
            </a:r>
          </a:p>
          <a:p>
            <a:pPr lvl="1"/>
            <a:r>
              <a:rPr lang="en-US" dirty="0" smtClean="0"/>
              <a:t>Stiffeners provide rigidity.</a:t>
            </a:r>
          </a:p>
          <a:p>
            <a:r>
              <a:rPr lang="en-US" dirty="0" smtClean="0"/>
              <a:t>3 unique base panels; 2 center and 2 pairs of corner panels.</a:t>
            </a:r>
          </a:p>
          <a:p>
            <a:pPr lvl="1"/>
            <a:r>
              <a:rPr lang="en-US" dirty="0" smtClean="0"/>
              <a:t>Structure more likely oblong rather than circular.</a:t>
            </a:r>
          </a:p>
          <a:p>
            <a:r>
              <a:rPr lang="en-US" dirty="0" smtClean="0"/>
              <a:t>3 inch deep flexible molded floor panels tolerate uneven dirt surface (1 – 5 deg).</a:t>
            </a:r>
          </a:p>
          <a:p>
            <a:r>
              <a:rPr lang="en-US" dirty="0" smtClean="0"/>
              <a:t>Perimeter pair of risers hold each wall panel.</a:t>
            </a:r>
          </a:p>
          <a:p>
            <a:r>
              <a:rPr lang="en-US" dirty="0" smtClean="0"/>
              <a:t>Outer riser lower than inner riser allows rain water to flow away from structure.</a:t>
            </a:r>
          </a:p>
          <a:p>
            <a:pPr lvl="1"/>
            <a:r>
              <a:rPr lang="en-US" dirty="0" smtClean="0"/>
              <a:t>Outer riser interrupted with bleed grooves.</a:t>
            </a:r>
          </a:p>
          <a:p>
            <a:r>
              <a:rPr lang="en-US" dirty="0" smtClean="0"/>
              <a:t>Provides external tie down interface.</a:t>
            </a:r>
          </a:p>
          <a:p>
            <a:r>
              <a:rPr lang="en-US" dirty="0" smtClean="0"/>
              <a:t>Each panel weighs about 15 - 20 lbs.</a:t>
            </a:r>
          </a:p>
        </p:txBody>
      </p:sp>
      <p:pic>
        <p:nvPicPr>
          <p:cNvPr id="14" name="Content Placeholder 13" descr="base panel layout.jpg"/>
          <p:cNvPicPr>
            <a:picLocks noGrp="1" noChangeAspect="1"/>
          </p:cNvPicPr>
          <p:nvPr>
            <p:ph sz="half" idx="2"/>
          </p:nvPr>
        </p:nvPicPr>
        <p:blipFill>
          <a:blip r:embed="rId3" cstate="print"/>
          <a:stretch>
            <a:fillRect/>
          </a:stretch>
        </p:blipFill>
        <p:spPr>
          <a:xfrm>
            <a:off x="4682960" y="1682496"/>
            <a:ext cx="4184148" cy="4428744"/>
          </a:xfrm>
          <a:effectLst>
            <a:outerShdw blurRad="50800" dist="38100" dir="2700000" algn="tl" rotWithShape="0">
              <a:prstClr val="black">
                <a:alpha val="40000"/>
              </a:prstClr>
            </a:outerShdw>
          </a:effectLst>
        </p:spPr>
      </p:pic>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pic>
        <p:nvPicPr>
          <p:cNvPr id="10" name="Picture 9" descr="50th percentile male transparent 66.jpg"/>
          <p:cNvPicPr>
            <a:picLocks noChangeAspect="1"/>
          </p:cNvPicPr>
          <p:nvPr/>
        </p:nvPicPr>
        <p:blipFill>
          <a:blip r:embed="rId4" cstate="print"/>
          <a:stretch>
            <a:fillRect/>
          </a:stretch>
        </p:blipFill>
        <p:spPr>
          <a:xfrm>
            <a:off x="6317411" y="3959352"/>
            <a:ext cx="603786" cy="1480984"/>
          </a:xfrm>
          <a:prstGeom prst="rect">
            <a:avLst/>
          </a:prstGeom>
        </p:spPr>
      </p:pic>
      <p:pic>
        <p:nvPicPr>
          <p:cNvPr id="12" name="Picture 11" descr="cadam adam plan view.jpg"/>
          <p:cNvPicPr>
            <a:picLocks noChangeAspect="1"/>
          </p:cNvPicPr>
          <p:nvPr/>
        </p:nvPicPr>
        <p:blipFill>
          <a:blip r:embed="rId5" cstate="print"/>
          <a:stretch>
            <a:fillRect/>
          </a:stretch>
        </p:blipFill>
        <p:spPr>
          <a:xfrm rot="5400000">
            <a:off x="5272081" y="3518061"/>
            <a:ext cx="544456" cy="493014"/>
          </a:xfrm>
          <a:prstGeom prst="rect">
            <a:avLst/>
          </a:prstGeom>
        </p:spPr>
      </p:pic>
      <p:pic>
        <p:nvPicPr>
          <p:cNvPr id="15" name="Picture 14" descr="cadam adam plan view.jpg"/>
          <p:cNvPicPr>
            <a:picLocks noChangeAspect="1"/>
          </p:cNvPicPr>
          <p:nvPr/>
        </p:nvPicPr>
        <p:blipFill>
          <a:blip r:embed="rId5" cstate="print"/>
          <a:stretch>
            <a:fillRect/>
          </a:stretch>
        </p:blipFill>
        <p:spPr>
          <a:xfrm rot="13726430">
            <a:off x="5397049" y="2710340"/>
            <a:ext cx="544456" cy="493014"/>
          </a:xfrm>
          <a:prstGeom prst="rect">
            <a:avLst/>
          </a:prstGeom>
        </p:spPr>
      </p:pic>
      <p:pic>
        <p:nvPicPr>
          <p:cNvPr id="16" name="Picture 15" descr="50th percentile male transparent 66.jpg"/>
          <p:cNvPicPr>
            <a:picLocks noChangeAspect="1"/>
          </p:cNvPicPr>
          <p:nvPr/>
        </p:nvPicPr>
        <p:blipFill>
          <a:blip r:embed="rId4" cstate="print"/>
          <a:stretch>
            <a:fillRect/>
          </a:stretch>
        </p:blipFill>
        <p:spPr>
          <a:xfrm rot="5400000">
            <a:off x="6917240" y="2514886"/>
            <a:ext cx="635419" cy="1558574"/>
          </a:xfrm>
          <a:prstGeom prst="rect">
            <a:avLst/>
          </a:prstGeom>
        </p:spPr>
      </p:pic>
      <p:sp>
        <p:nvSpPr>
          <p:cNvPr id="17" name="TextBox 16"/>
          <p:cNvSpPr txBox="1"/>
          <p:nvPr/>
        </p:nvSpPr>
        <p:spPr>
          <a:xfrm>
            <a:off x="6355080" y="4498848"/>
            <a:ext cx="595035" cy="307777"/>
          </a:xfrm>
          <a:prstGeom prst="rect">
            <a:avLst/>
          </a:prstGeom>
          <a:noFill/>
        </p:spPr>
        <p:txBody>
          <a:bodyPr wrap="none" rtlCol="0">
            <a:spAutoFit/>
          </a:bodyPr>
          <a:lstStyle/>
          <a:p>
            <a:r>
              <a:rPr lang="en-US" sz="1400" dirty="0" smtClean="0">
                <a:latin typeface="Arial" pitchFamily="34" charset="0"/>
                <a:cs typeface="Arial" pitchFamily="34" charset="0"/>
              </a:rPr>
              <a:t>5</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18" name="TextBox 17"/>
          <p:cNvSpPr txBox="1"/>
          <p:nvPr/>
        </p:nvSpPr>
        <p:spPr>
          <a:xfrm>
            <a:off x="7019544" y="3096768"/>
            <a:ext cx="694421" cy="307777"/>
          </a:xfrm>
          <a:prstGeom prst="rect">
            <a:avLst/>
          </a:prstGeom>
          <a:noFill/>
        </p:spPr>
        <p:txBody>
          <a:bodyPr wrap="none" rtlCol="0">
            <a:spAutoFit/>
          </a:bodyPr>
          <a:lstStyle/>
          <a:p>
            <a:r>
              <a:rPr lang="en-US" sz="1400" dirty="0" smtClean="0">
                <a:latin typeface="Arial" pitchFamily="34" charset="0"/>
                <a:cs typeface="Arial" pitchFamily="34" charset="0"/>
              </a:rPr>
              <a:t>95</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Top View</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21</a:t>
            </a:fld>
            <a:endParaRPr kumimoji="0" lang="en-US" dirty="0"/>
          </a:p>
        </p:txBody>
      </p:sp>
      <p:sp>
        <p:nvSpPr>
          <p:cNvPr id="11" name="Content Placeholder 10"/>
          <p:cNvSpPr>
            <a:spLocks noGrp="1"/>
          </p:cNvSpPr>
          <p:nvPr>
            <p:ph sz="half" idx="1"/>
          </p:nvPr>
        </p:nvSpPr>
        <p:spPr>
          <a:xfrm>
            <a:off x="237744" y="1371600"/>
            <a:ext cx="4334256" cy="4800600"/>
          </a:xfrm>
        </p:spPr>
        <p:txBody>
          <a:bodyPr>
            <a:noAutofit/>
          </a:bodyPr>
          <a:lstStyle/>
          <a:p>
            <a:r>
              <a:rPr lang="en-US" sz="1800" dirty="0" smtClean="0"/>
              <a:t>Wall panels overlap with an expansion joint designed to keep out rain.  No fasteners required.</a:t>
            </a:r>
          </a:p>
          <a:p>
            <a:pPr lvl="1"/>
            <a:r>
              <a:rPr lang="en-US" sz="1500" dirty="0" smtClean="0"/>
              <a:t>However, each wall panel may be interlocked to adjacent panel with a 1/2 inch dia PVC stringer. </a:t>
            </a:r>
          </a:p>
          <a:p>
            <a:r>
              <a:rPr lang="en-US" sz="1800" dirty="0" smtClean="0"/>
              <a:t>Loose interfaces between wall and floor panels, and column mean less tolerance control needed.</a:t>
            </a:r>
          </a:p>
          <a:p>
            <a:r>
              <a:rPr lang="en-US" sz="1800" dirty="0" smtClean="0"/>
              <a:t>Each wall panel has 5-6 inches of contact at top of the column.</a:t>
            </a:r>
          </a:p>
          <a:p>
            <a:r>
              <a:rPr lang="en-US" sz="1800" dirty="0" smtClean="0"/>
              <a:t>1 unique wall panel with sliding hatch; 5 other interchangeable panels.</a:t>
            </a:r>
          </a:p>
          <a:p>
            <a:r>
              <a:rPr lang="en-US" sz="1800" dirty="0" smtClean="0"/>
              <a:t>Entire structure is a compression fitting - like a wine barrel.</a:t>
            </a:r>
            <a:endParaRPr lang="en-US" sz="1800" dirty="0"/>
          </a:p>
        </p:txBody>
      </p:sp>
      <p:pic>
        <p:nvPicPr>
          <p:cNvPr id="14" name="Content Placeholder 13" descr="top view.jpg"/>
          <p:cNvPicPr>
            <a:picLocks noGrp="1" noChangeAspect="1"/>
          </p:cNvPicPr>
          <p:nvPr>
            <p:ph sz="half" idx="2"/>
          </p:nvPr>
        </p:nvPicPr>
        <p:blipFill>
          <a:blip r:embed="rId3" cstate="print"/>
          <a:stretch>
            <a:fillRect/>
          </a:stretch>
        </p:blipFill>
        <p:spPr>
          <a:xfrm>
            <a:off x="4680096" y="1719072"/>
            <a:ext cx="4183538" cy="3913632"/>
          </a:xfrm>
          <a:effectLst>
            <a:outerShdw blurRad="50800" dist="38100" dir="2700000" algn="tl" rotWithShape="0">
              <a:prstClr val="black">
                <a:alpha val="40000"/>
              </a:prstClr>
            </a:outerShdw>
          </a:effectLst>
        </p:spPr>
      </p:pic>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Panel Interfaces</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22</a:t>
            </a:fld>
            <a:endParaRPr kumimoji="0" lang="en-US" dirty="0"/>
          </a:p>
        </p:txBody>
      </p:sp>
      <p:sp>
        <p:nvSpPr>
          <p:cNvPr id="11" name="Content Placeholder 10"/>
          <p:cNvSpPr>
            <a:spLocks noGrp="1"/>
          </p:cNvSpPr>
          <p:nvPr>
            <p:ph sz="half" idx="1"/>
          </p:nvPr>
        </p:nvSpPr>
        <p:spPr>
          <a:xfrm>
            <a:off x="228600" y="1566672"/>
            <a:ext cx="4267200" cy="4757928"/>
          </a:xfrm>
        </p:spPr>
        <p:txBody>
          <a:bodyPr>
            <a:normAutofit/>
          </a:bodyPr>
          <a:lstStyle/>
          <a:p>
            <a:r>
              <a:rPr lang="en-US" dirty="0" smtClean="0"/>
              <a:t>Wall panels designed to overlap with expansion joint.</a:t>
            </a:r>
          </a:p>
          <a:p>
            <a:r>
              <a:rPr lang="en-US" dirty="0" smtClean="0"/>
              <a:t>Two types of wall panels; under (A) and over (B).</a:t>
            </a:r>
          </a:p>
          <a:p>
            <a:r>
              <a:rPr lang="en-US" dirty="0" smtClean="0"/>
              <a:t>Requires sequential, alternating installation of wall panels.</a:t>
            </a:r>
          </a:p>
          <a:p>
            <a:r>
              <a:rPr lang="en-US" dirty="0" smtClean="0"/>
              <a:t>Rain runoff, wind, insects, etc. prevented from entering shelter.</a:t>
            </a:r>
          </a:p>
          <a:p>
            <a:endParaRPr lang="en-US" dirty="0" smtClean="0"/>
          </a:p>
        </p:txBody>
      </p:sp>
      <p:pic>
        <p:nvPicPr>
          <p:cNvPr id="9" name="Content Placeholder 8" descr="wall panel expansion joint.jpg"/>
          <p:cNvPicPr>
            <a:picLocks noGrp="1" noChangeAspect="1"/>
          </p:cNvPicPr>
          <p:nvPr>
            <p:ph sz="half" idx="2"/>
          </p:nvPr>
        </p:nvPicPr>
        <p:blipFill>
          <a:blip r:embed="rId3" cstate="print"/>
          <a:stretch>
            <a:fillRect/>
          </a:stretch>
        </p:blipFill>
        <p:spPr>
          <a:xfrm>
            <a:off x="4700015" y="1680740"/>
            <a:ext cx="4187959" cy="4436595"/>
          </a:xfrm>
          <a:effectLst>
            <a:outerShdw blurRad="50800" dist="38100" dir="2700000" algn="tl" rotWithShape="0">
              <a:prstClr val="black">
                <a:alpha val="40000"/>
              </a:prstClr>
            </a:outerShdw>
          </a:effectLst>
        </p:spPr>
      </p:pic>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0"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Modular Living </a:t>
            </a:r>
            <a:endParaRPr lang="en-US" dirty="0"/>
          </a:p>
        </p:txBody>
      </p:sp>
      <p:sp>
        <p:nvSpPr>
          <p:cNvPr id="3" name="Slide Number Placeholder 2"/>
          <p:cNvSpPr>
            <a:spLocks noGrp="1"/>
          </p:cNvSpPr>
          <p:nvPr>
            <p:ph type="sldNum" sz="quarter" idx="12"/>
          </p:nvPr>
        </p:nvSpPr>
        <p:spPr/>
        <p:txBody>
          <a:bodyPr/>
          <a:lstStyle/>
          <a:p>
            <a:fld id="{8C592886-E571-45D5-8B56-343DC94F8FA6}" type="slidenum">
              <a:rPr kumimoji="0" lang="en-US" smtClean="0"/>
              <a:pPr/>
              <a:t>23</a:t>
            </a:fld>
            <a:endParaRPr kumimoji="0" lang="en-US" dirty="0"/>
          </a:p>
        </p:txBody>
      </p:sp>
      <p:sp>
        <p:nvSpPr>
          <p:cNvPr id="4" name="Content Placeholder 3"/>
          <p:cNvSpPr>
            <a:spLocks noGrp="1"/>
          </p:cNvSpPr>
          <p:nvPr>
            <p:ph sz="half" idx="1"/>
          </p:nvPr>
        </p:nvSpPr>
        <p:spPr>
          <a:xfrm>
            <a:off x="301752" y="1566672"/>
            <a:ext cx="4194048" cy="4681728"/>
          </a:xfrm>
        </p:spPr>
        <p:txBody>
          <a:bodyPr>
            <a:normAutofit/>
          </a:bodyPr>
          <a:lstStyle/>
          <a:p>
            <a:r>
              <a:rPr lang="en-US" dirty="0" smtClean="0"/>
              <a:t>Every 3</a:t>
            </a:r>
            <a:r>
              <a:rPr lang="en-US" baseline="30000" dirty="0" smtClean="0"/>
              <a:t>rd</a:t>
            </a:r>
            <a:r>
              <a:rPr lang="en-US" dirty="0" smtClean="0"/>
              <a:t> kit includes extra wall panel with door and 2 tarps.</a:t>
            </a:r>
          </a:p>
          <a:p>
            <a:pPr lvl="1"/>
            <a:r>
              <a:rPr lang="en-US" dirty="0" smtClean="0"/>
              <a:t>Additional cost about $30.</a:t>
            </a:r>
          </a:p>
          <a:p>
            <a:r>
              <a:rPr lang="en-US" dirty="0" smtClean="0"/>
              <a:t>Enables interconnecting HOMEs with tarp tunnels.</a:t>
            </a:r>
          </a:p>
          <a:p>
            <a:pPr lvl="1"/>
            <a:r>
              <a:rPr lang="en-US" dirty="0" smtClean="0"/>
              <a:t>Lightweight, easy to install.</a:t>
            </a:r>
          </a:p>
          <a:p>
            <a:r>
              <a:rPr lang="en-US" dirty="0" smtClean="0"/>
              <a:t>Door panel includes mechanical interfaces (hooks) on every wall panel to attach tarp.</a:t>
            </a:r>
          </a:p>
        </p:txBody>
      </p:sp>
      <p:pic>
        <p:nvPicPr>
          <p:cNvPr id="6" name="Content Placeholder 5" descr="joined homes.jpg"/>
          <p:cNvPicPr>
            <a:picLocks noGrp="1" noChangeAspect="1"/>
          </p:cNvPicPr>
          <p:nvPr>
            <p:ph sz="half" idx="2"/>
          </p:nvPr>
        </p:nvPicPr>
        <p:blipFill>
          <a:blip r:embed="rId3" cstate="print"/>
          <a:stretch>
            <a:fillRect/>
          </a:stretch>
        </p:blipFill>
        <p:spPr>
          <a:xfrm>
            <a:off x="4648200" y="1600200"/>
            <a:ext cx="4212917" cy="4648200"/>
          </a:xfrm>
          <a:effectLst>
            <a:outerShdw blurRad="50800" dist="38100" dir="2700000" algn="tl" rotWithShape="0">
              <a:prstClr val="black">
                <a:alpha val="40000"/>
              </a:prstClr>
            </a:outerShdw>
          </a:effectLst>
        </p:spPr>
      </p:pic>
      <p:sp>
        <p:nvSpPr>
          <p:cNvPr id="11" name="Footer Placeholder 10"/>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cross section through water tank.jpg"/>
          <p:cNvPicPr>
            <a:picLocks noGrp="1" noChangeAspect="1"/>
          </p:cNvPicPr>
          <p:nvPr>
            <p:ph sz="half" idx="2"/>
          </p:nvPr>
        </p:nvPicPr>
        <p:blipFill>
          <a:blip r:embed="rId3" cstate="print"/>
          <a:stretch>
            <a:fillRect/>
          </a:stretch>
        </p:blipFill>
        <p:spPr>
          <a:xfrm>
            <a:off x="4637289" y="1578590"/>
            <a:ext cx="4142752" cy="4675906"/>
          </a:xfr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dirty="0" smtClean="0"/>
              <a:t>Notional Design Details – Side View, Internal</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24</a:t>
            </a:fld>
            <a:endParaRPr kumimoji="0" lang="en-US" dirty="0"/>
          </a:p>
        </p:txBody>
      </p:sp>
      <p:sp>
        <p:nvSpPr>
          <p:cNvPr id="3" name="Content Placeholder 2"/>
          <p:cNvSpPr>
            <a:spLocks noGrp="1"/>
          </p:cNvSpPr>
          <p:nvPr>
            <p:ph sz="half" idx="1"/>
          </p:nvPr>
        </p:nvSpPr>
        <p:spPr>
          <a:xfrm>
            <a:off x="228600" y="1566672"/>
            <a:ext cx="4343400" cy="4757928"/>
          </a:xfrm>
        </p:spPr>
        <p:txBody>
          <a:bodyPr>
            <a:normAutofit lnSpcReduction="10000"/>
          </a:bodyPr>
          <a:lstStyle/>
          <a:p>
            <a:r>
              <a:rPr lang="en-US" sz="1800" dirty="0" smtClean="0"/>
              <a:t>Center column self aligns to semi-circular risers in 2 center floor panels.</a:t>
            </a:r>
          </a:p>
          <a:p>
            <a:pPr lvl="1"/>
            <a:r>
              <a:rPr lang="en-US" sz="1500" dirty="0" smtClean="0"/>
              <a:t>Numbers show 5 assembly steps.</a:t>
            </a:r>
          </a:p>
          <a:p>
            <a:r>
              <a:rPr lang="en-US" sz="1800" dirty="0" smtClean="0"/>
              <a:t>Column secured to floor shells with 2-piece locking collar.</a:t>
            </a:r>
          </a:p>
          <a:p>
            <a:r>
              <a:rPr lang="en-US" sz="1800" dirty="0" smtClean="0"/>
              <a:t>8’ column provides 7’ standing room near center.</a:t>
            </a:r>
          </a:p>
          <a:p>
            <a:r>
              <a:rPr lang="en-US" sz="1800" dirty="0" smtClean="0"/>
              <a:t>Wall panels self align into floor panel circular troughs (360 deg).</a:t>
            </a:r>
          </a:p>
          <a:p>
            <a:pPr lvl="1"/>
            <a:r>
              <a:rPr lang="en-US" sz="1500" dirty="0" smtClean="0"/>
              <a:t>Handling wall panels similar to 4’x8’ sheet of plywood.</a:t>
            </a:r>
          </a:p>
          <a:p>
            <a:r>
              <a:rPr lang="en-US" sz="1800" dirty="0" smtClean="0"/>
              <a:t>Redundant large, gross thread, captive thumbscrews in collars secure wall and floor panels to column, top and bottom.</a:t>
            </a:r>
          </a:p>
          <a:p>
            <a:r>
              <a:rPr lang="en-US" sz="1800" dirty="0" smtClean="0"/>
              <a:t>Column power cap funnels rainwater to storage tank with no overflow.</a:t>
            </a:r>
          </a:p>
        </p:txBody>
      </p:sp>
      <p:sp>
        <p:nvSpPr>
          <p:cNvPr id="12" name="TextBox 11"/>
          <p:cNvSpPr txBox="1"/>
          <p:nvPr/>
        </p:nvSpPr>
        <p:spPr>
          <a:xfrm>
            <a:off x="6019800" y="5334000"/>
            <a:ext cx="261610" cy="307777"/>
          </a:xfrm>
          <a:prstGeom prst="rect">
            <a:avLst/>
          </a:prstGeom>
          <a:solidFill>
            <a:schemeClr val="accent2"/>
          </a:solidFill>
        </p:spPr>
        <p:txBody>
          <a:bodyPr wrap="none" rtlCol="0">
            <a:spAutoFit/>
          </a:bodyPr>
          <a:lstStyle/>
          <a:p>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7239000" y="3733800"/>
            <a:ext cx="285656" cy="307777"/>
          </a:xfrm>
          <a:prstGeom prst="rect">
            <a:avLst/>
          </a:prstGeom>
          <a:solidFill>
            <a:schemeClr val="accent2"/>
          </a:solidFill>
        </p:spPr>
        <p:txBody>
          <a:bodyPr wrap="none" rtlCol="0">
            <a:spAutoFit/>
          </a:bodyPr>
          <a:lstStyle/>
          <a:p>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6019800" y="2971800"/>
            <a:ext cx="284052" cy="307777"/>
          </a:xfrm>
          <a:prstGeom prst="rect">
            <a:avLst/>
          </a:prstGeom>
          <a:solidFill>
            <a:schemeClr val="accent2"/>
          </a:solidFill>
        </p:spPr>
        <p:txBody>
          <a:bodyPr wrap="none" rtlCol="0">
            <a:spAutoFit/>
          </a:bodyPr>
          <a:lstStyle/>
          <a:p>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8314944" y="2218944"/>
            <a:ext cx="304800" cy="307777"/>
          </a:xfrm>
          <a:prstGeom prst="rect">
            <a:avLst/>
          </a:prstGeom>
          <a:solidFill>
            <a:schemeClr val="accent2"/>
          </a:solidFill>
        </p:spPr>
        <p:txBody>
          <a:bodyPr wrap="square" rtlCol="0">
            <a:spAutoFit/>
          </a:bodyPr>
          <a:lstStyle/>
          <a:p>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8284464" y="5324856"/>
            <a:ext cx="279244" cy="307777"/>
          </a:xfrm>
          <a:prstGeom prst="rect">
            <a:avLst/>
          </a:prstGeom>
          <a:solidFill>
            <a:schemeClr val="accent2"/>
          </a:solidFill>
        </p:spPr>
        <p:txBody>
          <a:bodyPr wrap="none" rtlCol="0">
            <a:spAutoFit/>
          </a:bodyPr>
          <a:lstStyle/>
          <a:p>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TextBox 17"/>
          <p:cNvSpPr txBox="1"/>
          <p:nvPr/>
        </p:nvSpPr>
        <p:spPr>
          <a:xfrm>
            <a:off x="6385560" y="1972056"/>
            <a:ext cx="279244" cy="307777"/>
          </a:xfrm>
          <a:prstGeom prst="rect">
            <a:avLst/>
          </a:prstGeom>
          <a:solidFill>
            <a:schemeClr val="accent2"/>
          </a:solidFill>
        </p:spPr>
        <p:txBody>
          <a:bodyPr wrap="none" rtlCol="0">
            <a:spAutoFit/>
          </a:bodyPr>
          <a:lstStyle/>
          <a:p>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Footer Placeholder 2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Notional Design Details – Side View, Internal</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25</a:t>
            </a:fld>
            <a:endParaRPr kumimoji="0" lang="en-US" dirty="0"/>
          </a:p>
        </p:txBody>
      </p:sp>
      <p:sp>
        <p:nvSpPr>
          <p:cNvPr id="11" name="Content Placeholder 10"/>
          <p:cNvSpPr>
            <a:spLocks noGrp="1"/>
          </p:cNvSpPr>
          <p:nvPr>
            <p:ph sz="half" idx="1"/>
          </p:nvPr>
        </p:nvSpPr>
        <p:spPr>
          <a:xfrm>
            <a:off x="301752" y="1566672"/>
            <a:ext cx="4194048" cy="4834128"/>
          </a:xfrm>
        </p:spPr>
        <p:txBody>
          <a:bodyPr>
            <a:normAutofit fontScale="85000" lnSpcReduction="10000"/>
          </a:bodyPr>
          <a:lstStyle/>
          <a:p>
            <a:r>
              <a:rPr lang="en-US" dirty="0" smtClean="0"/>
              <a:t>Internal 36” - 60” x 10” diameter water storage tank holds 70 – 117 gals water.  Like a rain barrel.</a:t>
            </a:r>
          </a:p>
          <a:p>
            <a:r>
              <a:rPr lang="en-US" dirty="0" smtClean="0"/>
              <a:t>Weight of water adds 350 - 550 lbs.</a:t>
            </a:r>
          </a:p>
          <a:p>
            <a:r>
              <a:rPr lang="en-US" dirty="0" smtClean="0"/>
              <a:t>Rain water overflows up and out thru center of cap.</a:t>
            </a:r>
          </a:p>
          <a:p>
            <a:r>
              <a:rPr lang="en-US" dirty="0" smtClean="0"/>
              <a:t>Removable primary screen at inlet filters large sediment.</a:t>
            </a:r>
          </a:p>
          <a:p>
            <a:r>
              <a:rPr lang="en-US" dirty="0" smtClean="0"/>
              <a:t>Secondary mesh at bottom of cap filters microorganisms.</a:t>
            </a:r>
          </a:p>
          <a:p>
            <a:r>
              <a:rPr lang="en-US" dirty="0" smtClean="0"/>
              <a:t>10’ hose with bib attaches to pass through valve at column base.</a:t>
            </a:r>
          </a:p>
        </p:txBody>
      </p:sp>
      <p:sp>
        <p:nvSpPr>
          <p:cNvPr id="14" name="Footer Placeholder 13"/>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9" name="Content Placeholder 8" descr="cross section through water tank.jpg"/>
          <p:cNvPicPr>
            <a:picLocks noGrp="1" noChangeAspect="1"/>
          </p:cNvPicPr>
          <p:nvPr>
            <p:ph sz="half" idx="2"/>
          </p:nvPr>
        </p:nvPicPr>
        <p:blipFill>
          <a:blip r:embed="rId3" cstate="print"/>
          <a:stretch>
            <a:fillRect/>
          </a:stretch>
        </p:blipFill>
        <p:spPr>
          <a:xfrm>
            <a:off x="4709160" y="1539662"/>
            <a:ext cx="4217748" cy="4760554"/>
          </a:xfrm>
          <a:effectLst>
            <a:outerShdw blurRad="50800" dist="38100" dir="2700000" algn="tl" rotWithShape="0">
              <a:prstClr val="black">
                <a:alpha val="40000"/>
              </a:prstClr>
            </a:outerShdw>
          </a:effectLst>
        </p:spPr>
      </p:pic>
      <p:cxnSp>
        <p:nvCxnSpPr>
          <p:cNvPr id="13" name="Straight Arrow Connector 12"/>
          <p:cNvCxnSpPr/>
          <p:nvPr/>
        </p:nvCxnSpPr>
        <p:spPr>
          <a:xfrm rot="16200000" flipH="1">
            <a:off x="6610349" y="4148137"/>
            <a:ext cx="2619376" cy="95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39063" y="2833688"/>
            <a:ext cx="295275"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734301" y="3205164"/>
            <a:ext cx="295275"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729538" y="3595689"/>
            <a:ext cx="295275"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729538" y="3962402"/>
            <a:ext cx="295275"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734301" y="4319590"/>
            <a:ext cx="295275"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734300" y="4681540"/>
            <a:ext cx="295275"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39063" y="5076829"/>
            <a:ext cx="295275"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39042" y="4943482"/>
            <a:ext cx="269626" cy="276999"/>
          </a:xfrm>
          <a:prstGeom prst="rect">
            <a:avLst/>
          </a:prstGeom>
          <a:noFill/>
        </p:spPr>
        <p:txBody>
          <a:bodyPr wrap="none" rtlCol="0">
            <a:spAutoFit/>
          </a:bodyPr>
          <a:lstStyle/>
          <a:p>
            <a:r>
              <a:rPr lang="en-US" sz="1200" dirty="0" smtClean="0">
                <a:latin typeface="Arial" pitchFamily="34" charset="0"/>
                <a:cs typeface="Arial" pitchFamily="34" charset="0"/>
              </a:rPr>
              <a:t>1</a:t>
            </a:r>
            <a:endParaRPr lang="en-US" sz="1200" dirty="0">
              <a:latin typeface="Arial" pitchFamily="34" charset="0"/>
              <a:cs typeface="Arial" pitchFamily="34" charset="0"/>
            </a:endParaRPr>
          </a:p>
        </p:txBody>
      </p:sp>
      <p:sp>
        <p:nvSpPr>
          <p:cNvPr id="27" name="TextBox 26"/>
          <p:cNvSpPr txBox="1"/>
          <p:nvPr/>
        </p:nvSpPr>
        <p:spPr>
          <a:xfrm>
            <a:off x="7539047" y="4548196"/>
            <a:ext cx="269626" cy="276999"/>
          </a:xfrm>
          <a:prstGeom prst="rect">
            <a:avLst/>
          </a:prstGeom>
          <a:noFill/>
        </p:spPr>
        <p:txBody>
          <a:bodyPr wrap="none" rtlCol="0">
            <a:spAutoFit/>
          </a:bodyPr>
          <a:lstStyle/>
          <a:p>
            <a:r>
              <a:rPr lang="en-US" sz="1200" dirty="0" smtClean="0">
                <a:latin typeface="Arial" pitchFamily="34" charset="0"/>
                <a:cs typeface="Arial" pitchFamily="34" charset="0"/>
              </a:rPr>
              <a:t>2</a:t>
            </a:r>
            <a:endParaRPr lang="en-US" sz="1200" dirty="0">
              <a:latin typeface="Arial" pitchFamily="34" charset="0"/>
              <a:cs typeface="Arial" pitchFamily="34" charset="0"/>
            </a:endParaRPr>
          </a:p>
        </p:txBody>
      </p:sp>
      <p:sp>
        <p:nvSpPr>
          <p:cNvPr id="28" name="TextBox 27"/>
          <p:cNvSpPr txBox="1"/>
          <p:nvPr/>
        </p:nvSpPr>
        <p:spPr>
          <a:xfrm>
            <a:off x="7539052" y="4195777"/>
            <a:ext cx="269626" cy="276999"/>
          </a:xfrm>
          <a:prstGeom prst="rect">
            <a:avLst/>
          </a:prstGeom>
          <a:noFill/>
        </p:spPr>
        <p:txBody>
          <a:bodyPr wrap="none" rtlCol="0">
            <a:spAutoFit/>
          </a:bodyPr>
          <a:lstStyle/>
          <a:p>
            <a:r>
              <a:rPr lang="en-US" sz="1200" dirty="0" smtClean="0">
                <a:latin typeface="Arial" pitchFamily="34" charset="0"/>
                <a:cs typeface="Arial" pitchFamily="34" charset="0"/>
              </a:rPr>
              <a:t>3</a:t>
            </a:r>
            <a:endParaRPr lang="en-US" sz="1200" dirty="0">
              <a:latin typeface="Arial" pitchFamily="34" charset="0"/>
              <a:cs typeface="Arial" pitchFamily="34" charset="0"/>
            </a:endParaRPr>
          </a:p>
        </p:txBody>
      </p:sp>
      <p:sp>
        <p:nvSpPr>
          <p:cNvPr id="29" name="TextBox 28"/>
          <p:cNvSpPr txBox="1"/>
          <p:nvPr/>
        </p:nvSpPr>
        <p:spPr>
          <a:xfrm>
            <a:off x="7539057" y="3824306"/>
            <a:ext cx="269626" cy="276999"/>
          </a:xfrm>
          <a:prstGeom prst="rect">
            <a:avLst/>
          </a:prstGeom>
          <a:noFill/>
        </p:spPr>
        <p:txBody>
          <a:bodyPr wrap="none" rtlCol="0">
            <a:spAutoFit/>
          </a:bodyPr>
          <a:lstStyle/>
          <a:p>
            <a:r>
              <a:rPr lang="en-US" sz="1200" dirty="0" smtClean="0">
                <a:latin typeface="Arial" pitchFamily="34" charset="0"/>
                <a:cs typeface="Arial" pitchFamily="34" charset="0"/>
              </a:rPr>
              <a:t>4</a:t>
            </a:r>
            <a:endParaRPr lang="en-US" sz="1200" dirty="0">
              <a:latin typeface="Arial" pitchFamily="34" charset="0"/>
              <a:cs typeface="Arial" pitchFamily="34" charset="0"/>
            </a:endParaRPr>
          </a:p>
        </p:txBody>
      </p:sp>
      <p:sp>
        <p:nvSpPr>
          <p:cNvPr id="30" name="TextBox 29"/>
          <p:cNvSpPr txBox="1"/>
          <p:nvPr/>
        </p:nvSpPr>
        <p:spPr>
          <a:xfrm>
            <a:off x="7539062" y="3457598"/>
            <a:ext cx="269626" cy="276999"/>
          </a:xfrm>
          <a:prstGeom prst="rect">
            <a:avLst/>
          </a:prstGeom>
          <a:noFill/>
        </p:spPr>
        <p:txBody>
          <a:bodyPr wrap="none" rtlCol="0">
            <a:spAutoFit/>
          </a:bodyPr>
          <a:lstStyle/>
          <a:p>
            <a:r>
              <a:rPr lang="en-US" sz="1200" dirty="0" smtClean="0">
                <a:latin typeface="Arial" pitchFamily="34" charset="0"/>
                <a:cs typeface="Arial" pitchFamily="34" charset="0"/>
              </a:rPr>
              <a:t>5</a:t>
            </a:r>
            <a:endParaRPr lang="en-US" sz="1200" dirty="0">
              <a:latin typeface="Arial" pitchFamily="34" charset="0"/>
              <a:cs typeface="Arial" pitchFamily="34" charset="0"/>
            </a:endParaRPr>
          </a:p>
        </p:txBody>
      </p:sp>
      <p:sp>
        <p:nvSpPr>
          <p:cNvPr id="31" name="TextBox 30"/>
          <p:cNvSpPr txBox="1"/>
          <p:nvPr/>
        </p:nvSpPr>
        <p:spPr>
          <a:xfrm>
            <a:off x="7539067" y="3076601"/>
            <a:ext cx="269626" cy="276999"/>
          </a:xfrm>
          <a:prstGeom prst="rect">
            <a:avLst/>
          </a:prstGeom>
          <a:noFill/>
        </p:spPr>
        <p:txBody>
          <a:bodyPr wrap="none" rtlCol="0">
            <a:spAutoFit/>
          </a:bodyPr>
          <a:lstStyle/>
          <a:p>
            <a:r>
              <a:rPr lang="en-US" sz="1200" dirty="0" smtClean="0">
                <a:latin typeface="Arial" pitchFamily="34" charset="0"/>
                <a:cs typeface="Arial" pitchFamily="34" charset="0"/>
              </a:rPr>
              <a:t>6</a:t>
            </a:r>
            <a:endParaRPr lang="en-US" sz="1200" dirty="0">
              <a:latin typeface="Arial" pitchFamily="34" charset="0"/>
              <a:cs typeface="Arial" pitchFamily="34" charset="0"/>
            </a:endParaRPr>
          </a:p>
        </p:txBody>
      </p:sp>
      <p:sp>
        <p:nvSpPr>
          <p:cNvPr id="32" name="TextBox 31"/>
          <p:cNvSpPr txBox="1"/>
          <p:nvPr/>
        </p:nvSpPr>
        <p:spPr>
          <a:xfrm>
            <a:off x="7539072" y="2695604"/>
            <a:ext cx="269626" cy="276999"/>
          </a:xfrm>
          <a:prstGeom prst="rect">
            <a:avLst/>
          </a:prstGeom>
          <a:noFill/>
        </p:spPr>
        <p:txBody>
          <a:bodyPr wrap="none" rtlCol="0">
            <a:spAutoFit/>
          </a:bodyPr>
          <a:lstStyle/>
          <a:p>
            <a:r>
              <a:rPr lang="en-US" sz="1200" dirty="0" smtClean="0">
                <a:latin typeface="Arial" pitchFamily="34" charset="0"/>
                <a:cs typeface="Arial" pitchFamily="34" charset="0"/>
              </a:rPr>
              <a:t>7</a:t>
            </a:r>
            <a:endParaRPr lang="en-US" sz="1200" dirty="0">
              <a:latin typeface="Arial" pitchFamily="34" charset="0"/>
              <a:cs typeface="Arial" pitchFamily="34" charset="0"/>
            </a:endParaRPr>
          </a:p>
        </p:txBody>
      </p:sp>
      <p:sp>
        <p:nvSpPr>
          <p:cNvPr id="34"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pic>
        <p:nvPicPr>
          <p:cNvPr id="25" name="Picture 24" descr="CADAM ADAM 5th and 95th.jpg"/>
          <p:cNvPicPr>
            <a:picLocks noChangeAspect="1"/>
          </p:cNvPicPr>
          <p:nvPr/>
        </p:nvPicPr>
        <p:blipFill>
          <a:blip r:embed="rId4" cstate="print"/>
          <a:stretch>
            <a:fillRect/>
          </a:stretch>
        </p:blipFill>
        <p:spPr>
          <a:xfrm>
            <a:off x="7972425" y="3069027"/>
            <a:ext cx="830960" cy="2407847"/>
          </a:xfrm>
          <a:prstGeom prst="rect">
            <a:avLst/>
          </a:prstGeom>
        </p:spPr>
      </p:pic>
      <p:sp>
        <p:nvSpPr>
          <p:cNvPr id="33" name="TextBox 32"/>
          <p:cNvSpPr txBox="1"/>
          <p:nvPr/>
        </p:nvSpPr>
        <p:spPr>
          <a:xfrm>
            <a:off x="8034362" y="3286148"/>
            <a:ext cx="405880" cy="276999"/>
          </a:xfrm>
          <a:prstGeom prst="rect">
            <a:avLst/>
          </a:prstGeom>
          <a:noFill/>
        </p:spPr>
        <p:txBody>
          <a:bodyPr wrap="none" rtlCol="0">
            <a:spAutoFit/>
          </a:bodyPr>
          <a:lstStyle/>
          <a:p>
            <a:r>
              <a:rPr lang="en-US" sz="1200" dirty="0" smtClean="0">
                <a:latin typeface="Arial" pitchFamily="34" charset="0"/>
                <a:cs typeface="Arial" pitchFamily="34" charset="0"/>
              </a:rPr>
              <a:t>5%</a:t>
            </a:r>
            <a:endParaRPr lang="en-US" sz="1200" dirty="0">
              <a:latin typeface="Arial" pitchFamily="34" charset="0"/>
              <a:cs typeface="Arial" pitchFamily="34" charset="0"/>
            </a:endParaRPr>
          </a:p>
        </p:txBody>
      </p:sp>
      <p:sp>
        <p:nvSpPr>
          <p:cNvPr id="35" name="TextBox 34"/>
          <p:cNvSpPr txBox="1"/>
          <p:nvPr/>
        </p:nvSpPr>
        <p:spPr>
          <a:xfrm>
            <a:off x="8343924" y="2943248"/>
            <a:ext cx="490840" cy="276999"/>
          </a:xfrm>
          <a:prstGeom prst="rect">
            <a:avLst/>
          </a:prstGeom>
          <a:noFill/>
        </p:spPr>
        <p:txBody>
          <a:bodyPr wrap="none" rtlCol="0">
            <a:spAutoFit/>
          </a:bodyPr>
          <a:lstStyle/>
          <a:p>
            <a:r>
              <a:rPr lang="en-US" sz="1200" dirty="0" smtClean="0">
                <a:latin typeface="Arial" pitchFamily="34" charset="0"/>
                <a:cs typeface="Arial" pitchFamily="34" charset="0"/>
              </a:rPr>
              <a:t>95%</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Storage, Internal</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26</a:t>
            </a:fld>
            <a:endParaRPr kumimoji="0" lang="en-US" dirty="0"/>
          </a:p>
        </p:txBody>
      </p:sp>
      <p:sp>
        <p:nvSpPr>
          <p:cNvPr id="11" name="Content Placeholder 10"/>
          <p:cNvSpPr>
            <a:spLocks noGrp="1"/>
          </p:cNvSpPr>
          <p:nvPr>
            <p:ph sz="half" idx="1"/>
          </p:nvPr>
        </p:nvSpPr>
        <p:spPr>
          <a:xfrm>
            <a:off x="301752" y="1389888"/>
            <a:ext cx="4038600" cy="4983480"/>
          </a:xfrm>
        </p:spPr>
        <p:txBody>
          <a:bodyPr>
            <a:normAutofit fontScale="92500"/>
          </a:bodyPr>
          <a:lstStyle/>
          <a:p>
            <a:r>
              <a:rPr lang="en-US" dirty="0" smtClean="0"/>
              <a:t>6 column ‘rings’ support semi-circular 6” and 12” wide collars for 180 or 360 degree storage shelves and table.</a:t>
            </a:r>
          </a:p>
          <a:p>
            <a:r>
              <a:rPr lang="en-US" dirty="0" smtClean="0"/>
              <a:t>Standoffs enable adjustable height and clearance.</a:t>
            </a:r>
          </a:p>
          <a:p>
            <a:r>
              <a:rPr lang="en-US" dirty="0" smtClean="0"/>
              <a:t>No fasteners required; shelves slip lock into place.</a:t>
            </a:r>
          </a:p>
          <a:p>
            <a:r>
              <a:rPr lang="en-US" dirty="0" smtClean="0"/>
              <a:t>Molded hooks on wall enable users to hang pictures, clothes, string or cords, sheets, etc.</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3" name="Content Placeholder 12" descr="half section with table.jpg"/>
          <p:cNvPicPr>
            <a:picLocks noGrp="1" noChangeAspect="1"/>
          </p:cNvPicPr>
          <p:nvPr>
            <p:ph sz="half" idx="2"/>
          </p:nvPr>
        </p:nvPicPr>
        <p:blipFill>
          <a:blip r:embed="rId3" cstate="print"/>
          <a:stretch>
            <a:fillRect/>
          </a:stretch>
        </p:blipFill>
        <p:spPr>
          <a:xfrm>
            <a:off x="4639321" y="1783080"/>
            <a:ext cx="4247553" cy="4023360"/>
          </a:xfrm>
          <a:effectLst>
            <a:outerShdw blurRad="50800" dist="38100" dir="2700000" algn="tl" rotWithShape="0">
              <a:prstClr val="black">
                <a:alpha val="40000"/>
              </a:prstClr>
            </a:outerShdw>
          </a:effectLst>
        </p:spPr>
      </p:pic>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Reuse, Recycle</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27</a:t>
            </a:fld>
            <a:endParaRPr kumimoji="0" lang="en-US" dirty="0"/>
          </a:p>
        </p:txBody>
      </p:sp>
      <p:sp>
        <p:nvSpPr>
          <p:cNvPr id="11" name="Content Placeholder 10"/>
          <p:cNvSpPr>
            <a:spLocks noGrp="1"/>
          </p:cNvSpPr>
          <p:nvPr>
            <p:ph sz="half" idx="1"/>
          </p:nvPr>
        </p:nvSpPr>
        <p:spPr>
          <a:xfrm>
            <a:off x="301752" y="1389888"/>
            <a:ext cx="4169664" cy="4983480"/>
          </a:xfrm>
        </p:spPr>
        <p:txBody>
          <a:bodyPr>
            <a:normAutofit lnSpcReduction="10000"/>
          </a:bodyPr>
          <a:lstStyle/>
          <a:p>
            <a:pPr>
              <a:buNone/>
            </a:pPr>
            <a:r>
              <a:rPr lang="en-US" b="1" dirty="0" smtClean="0"/>
              <a:t>When transitional housing is available –</a:t>
            </a:r>
          </a:p>
          <a:p>
            <a:r>
              <a:rPr lang="en-US" dirty="0" smtClean="0"/>
              <a:t>Wall panels used as raised platform for beds or benches.</a:t>
            </a:r>
          </a:p>
          <a:p>
            <a:r>
              <a:rPr lang="en-US" dirty="0" smtClean="0"/>
              <a:t>Floor panels used as tables.</a:t>
            </a:r>
          </a:p>
          <a:p>
            <a:r>
              <a:rPr lang="en-US" dirty="0" smtClean="0"/>
              <a:t>Column used for irrigation pipes connected by collars.</a:t>
            </a:r>
          </a:p>
          <a:p>
            <a:r>
              <a:rPr lang="en-US" dirty="0" smtClean="0"/>
              <a:t>Entire structure reused for rodent &amp; insect-free storage or play structure.</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3" name="Content Placeholder 12" descr="floor panels.jpg"/>
          <p:cNvPicPr>
            <a:picLocks noGrp="1" noChangeAspect="1"/>
          </p:cNvPicPr>
          <p:nvPr>
            <p:ph sz="half" idx="2"/>
          </p:nvPr>
        </p:nvPicPr>
        <p:blipFill>
          <a:blip r:embed="rId3" cstate="print"/>
          <a:stretch>
            <a:fillRect/>
          </a:stretch>
        </p:blipFill>
        <p:spPr>
          <a:xfrm>
            <a:off x="6743700" y="3331368"/>
            <a:ext cx="1449324" cy="1970429"/>
          </a:xfrm>
          <a:effectLst>
            <a:outerShdw blurRad="50800" dist="38100" dir="2700000" algn="tl" rotWithShape="0">
              <a:prstClr val="black">
                <a:alpha val="40000"/>
              </a:prstClr>
            </a:outerShdw>
          </a:effectLst>
        </p:spPr>
      </p:pic>
      <p:pic>
        <p:nvPicPr>
          <p:cNvPr id="14" name="Picture 13" descr="one wall panel.jpg"/>
          <p:cNvPicPr>
            <a:picLocks noChangeAspect="1"/>
          </p:cNvPicPr>
          <p:nvPr/>
        </p:nvPicPr>
        <p:blipFill>
          <a:blip r:embed="rId4" cstate="print"/>
          <a:stretch>
            <a:fillRect/>
          </a:stretch>
        </p:blipFill>
        <p:spPr>
          <a:xfrm rot="16200000">
            <a:off x="6013704" y="1152145"/>
            <a:ext cx="1341120" cy="2414016"/>
          </a:xfrm>
          <a:prstGeom prst="rect">
            <a:avLst/>
          </a:prstGeom>
          <a:effectLst>
            <a:outerShdw blurRad="50800" dist="38100" dir="2700000" algn="tl" rotWithShape="0">
              <a:prstClr val="black">
                <a:alpha val="40000"/>
              </a:prstClr>
            </a:outerShdw>
          </a:effectLst>
        </p:spPr>
      </p:pic>
      <p:pic>
        <p:nvPicPr>
          <p:cNvPr id="15" name="Picture 14" descr="column.jpg"/>
          <p:cNvPicPr>
            <a:picLocks noChangeAspect="1"/>
          </p:cNvPicPr>
          <p:nvPr/>
        </p:nvPicPr>
        <p:blipFill>
          <a:blip r:embed="rId5" cstate="print"/>
          <a:stretch>
            <a:fillRect/>
          </a:stretch>
        </p:blipFill>
        <p:spPr>
          <a:xfrm rot="16200000">
            <a:off x="6418072" y="3830775"/>
            <a:ext cx="603504" cy="3933952"/>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6241247" y="1709181"/>
            <a:ext cx="1518059" cy="584775"/>
          </a:xfrm>
          <a:prstGeom prst="rect">
            <a:avLst/>
          </a:prstGeom>
          <a:noFill/>
        </p:spPr>
        <p:txBody>
          <a:bodyPr wrap="square" rtlCol="0">
            <a:spAutoFit/>
          </a:bodyPr>
          <a:lstStyle/>
          <a:p>
            <a:r>
              <a:rPr lang="en-US" sz="1600" dirty="0" smtClean="0"/>
              <a:t>Horizontal wall panel</a:t>
            </a:r>
            <a:endParaRPr lang="en-US" sz="1600" dirty="0"/>
          </a:p>
        </p:txBody>
      </p:sp>
      <p:sp>
        <p:nvSpPr>
          <p:cNvPr id="17" name="TextBox 16"/>
          <p:cNvSpPr txBox="1"/>
          <p:nvPr/>
        </p:nvSpPr>
        <p:spPr>
          <a:xfrm>
            <a:off x="5414941" y="3523051"/>
            <a:ext cx="1620341" cy="1323439"/>
          </a:xfrm>
          <a:prstGeom prst="rect">
            <a:avLst/>
          </a:prstGeom>
          <a:noFill/>
        </p:spPr>
        <p:txBody>
          <a:bodyPr wrap="square" rtlCol="0">
            <a:spAutoFit/>
          </a:bodyPr>
          <a:lstStyle/>
          <a:p>
            <a:r>
              <a:rPr lang="en-US" sz="1600" dirty="0" smtClean="0"/>
              <a:t>2 panels together make a 6’ X 8’ platform for sleeping</a:t>
            </a:r>
            <a:endParaRPr lang="en-US" sz="1600" dirty="0"/>
          </a:p>
        </p:txBody>
      </p:sp>
      <p:sp>
        <p:nvSpPr>
          <p:cNvPr id="18" name="TextBox 17"/>
          <p:cNvSpPr txBox="1"/>
          <p:nvPr/>
        </p:nvSpPr>
        <p:spPr>
          <a:xfrm>
            <a:off x="5113193" y="5635689"/>
            <a:ext cx="3209533" cy="276999"/>
          </a:xfrm>
          <a:prstGeom prst="rect">
            <a:avLst/>
          </a:prstGeom>
          <a:noFill/>
        </p:spPr>
        <p:txBody>
          <a:bodyPr wrap="none" rtlCol="0">
            <a:spAutoFit/>
          </a:bodyPr>
          <a:lstStyle/>
          <a:p>
            <a:r>
              <a:rPr lang="en-US" sz="1200" dirty="0" smtClean="0"/>
              <a:t>Column becomes a section of irrigation pipe.</a:t>
            </a:r>
            <a:endParaRPr lang="en-US" sz="1200" dirty="0"/>
          </a:p>
        </p:txBody>
      </p:sp>
      <p:sp>
        <p:nvSpPr>
          <p:cNvPr id="20"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Interfaces</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28</a:t>
            </a:fld>
            <a:endParaRPr kumimoji="0" lang="en-US" dirty="0"/>
          </a:p>
        </p:txBody>
      </p:sp>
      <p:sp>
        <p:nvSpPr>
          <p:cNvPr id="11" name="Content Placeholder 10"/>
          <p:cNvSpPr>
            <a:spLocks noGrp="1"/>
          </p:cNvSpPr>
          <p:nvPr>
            <p:ph sz="half" idx="1"/>
          </p:nvPr>
        </p:nvSpPr>
        <p:spPr>
          <a:xfrm>
            <a:off x="228600" y="1566672"/>
            <a:ext cx="4267200" cy="4757928"/>
          </a:xfrm>
        </p:spPr>
        <p:txBody>
          <a:bodyPr>
            <a:normAutofit fontScale="85000" lnSpcReduction="10000"/>
          </a:bodyPr>
          <a:lstStyle/>
          <a:p>
            <a:r>
              <a:rPr lang="en-US" dirty="0" smtClean="0"/>
              <a:t>Staggered angled 3”x 6” ports enable 360 deg viewing.</a:t>
            </a:r>
          </a:p>
          <a:p>
            <a:r>
              <a:rPr lang="en-US" dirty="0" smtClean="0"/>
              <a:t>Chamfer prevents water from entering; 30 ports offer 540 sq. in. with 360 deg ventilation.</a:t>
            </a:r>
          </a:p>
          <a:p>
            <a:r>
              <a:rPr lang="en-US" dirty="0" smtClean="0"/>
              <a:t>Rodent / insect screen on panel slot offers safety and privacy.</a:t>
            </a:r>
          </a:p>
          <a:p>
            <a:r>
              <a:rPr lang="en-US" dirty="0" smtClean="0"/>
              <a:t>Higher inner riser prevents runoff water from entering interior.</a:t>
            </a:r>
          </a:p>
          <a:p>
            <a:r>
              <a:rPr lang="en-US" dirty="0" smtClean="0"/>
              <a:t>Riser in floor panels holds column in place during assembly; provides rigidity to structure.</a:t>
            </a:r>
          </a:p>
        </p:txBody>
      </p:sp>
      <p:pic>
        <p:nvPicPr>
          <p:cNvPr id="12" name="Content Placeholder 11" descr="wall panel section.jpg"/>
          <p:cNvPicPr>
            <a:picLocks noGrp="1" noChangeAspect="1"/>
          </p:cNvPicPr>
          <p:nvPr>
            <p:ph sz="half" idx="2"/>
          </p:nvPr>
        </p:nvPicPr>
        <p:blipFill>
          <a:blip r:embed="rId3" cstate="print"/>
          <a:stretch>
            <a:fillRect/>
          </a:stretch>
        </p:blipFill>
        <p:spPr>
          <a:xfrm>
            <a:off x="4792329" y="1600200"/>
            <a:ext cx="3894471" cy="2895600"/>
          </a:xfrm>
          <a:effectLst>
            <a:outerShdw blurRad="50800" dist="38100" dir="2700000" algn="tl" rotWithShape="0">
              <a:prstClr val="black">
                <a:alpha val="40000"/>
              </a:prstClr>
            </a:outerShdw>
          </a:effectLst>
        </p:spPr>
      </p:pic>
      <p:pic>
        <p:nvPicPr>
          <p:cNvPr id="13" name="Picture 12" descr="column section.jpg"/>
          <p:cNvPicPr>
            <a:picLocks noChangeAspect="1"/>
          </p:cNvPicPr>
          <p:nvPr/>
        </p:nvPicPr>
        <p:blipFill>
          <a:blip r:embed="rId4" cstate="print"/>
          <a:stretch>
            <a:fillRect/>
          </a:stretch>
        </p:blipFill>
        <p:spPr>
          <a:xfrm>
            <a:off x="7010400" y="4572000"/>
            <a:ext cx="1709773" cy="1752600"/>
          </a:xfrm>
          <a:prstGeom prst="rect">
            <a:avLst/>
          </a:prstGeom>
          <a:effectLst>
            <a:outerShdw blurRad="50800" dist="38100" dir="2700000" algn="tl" rotWithShape="0">
              <a:prstClr val="black">
                <a:alpha val="40000"/>
              </a:prstClr>
            </a:outerShdw>
          </a:effectLst>
        </p:spPr>
      </p:pic>
      <p:pic>
        <p:nvPicPr>
          <p:cNvPr id="14" name="Picture 13" descr="wall panel and riser section.jpg"/>
          <p:cNvPicPr>
            <a:picLocks noChangeAspect="1"/>
          </p:cNvPicPr>
          <p:nvPr/>
        </p:nvPicPr>
        <p:blipFill>
          <a:blip r:embed="rId5" cstate="print"/>
          <a:stretch>
            <a:fillRect/>
          </a:stretch>
        </p:blipFill>
        <p:spPr>
          <a:xfrm>
            <a:off x="4800600" y="4572000"/>
            <a:ext cx="2133600" cy="1753513"/>
          </a:xfrm>
          <a:prstGeom prst="rect">
            <a:avLst/>
          </a:prstGeom>
          <a:effectLst>
            <a:outerShdw blurRad="50800" dist="38100" dir="2700000" algn="tl" rotWithShape="0">
              <a:prstClr val="black">
                <a:alpha val="40000"/>
              </a:prstClr>
            </a:outerShdw>
          </a:effectLst>
        </p:spPr>
      </p:pic>
      <p:sp>
        <p:nvSpPr>
          <p:cNvPr id="19" name="Footer Placeholder 1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5"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Entrance / Exit</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29</a:t>
            </a:fld>
            <a:endParaRPr kumimoji="0" lang="en-US" dirty="0"/>
          </a:p>
        </p:txBody>
      </p:sp>
      <p:sp>
        <p:nvSpPr>
          <p:cNvPr id="11" name="Content Placeholder 10"/>
          <p:cNvSpPr>
            <a:spLocks noGrp="1"/>
          </p:cNvSpPr>
          <p:nvPr>
            <p:ph sz="half" idx="1"/>
          </p:nvPr>
        </p:nvSpPr>
        <p:spPr>
          <a:xfrm>
            <a:off x="228600" y="1566672"/>
            <a:ext cx="4267200" cy="4757928"/>
          </a:xfrm>
        </p:spPr>
        <p:txBody>
          <a:bodyPr>
            <a:normAutofit fontScale="92500" lnSpcReduction="20000"/>
          </a:bodyPr>
          <a:lstStyle/>
          <a:p>
            <a:r>
              <a:rPr lang="en-US" dirty="0" smtClean="0"/>
              <a:t>Entrance/exit sealed with sliding, self draining panel.</a:t>
            </a:r>
          </a:p>
          <a:p>
            <a:pPr lvl="1"/>
            <a:r>
              <a:rPr lang="en-US" dirty="0" smtClean="0"/>
              <a:t>No hinges, pins or moving parts that break or fatigue.</a:t>
            </a:r>
          </a:p>
          <a:p>
            <a:r>
              <a:rPr lang="en-US" dirty="0" smtClean="0"/>
              <a:t>Primary entrance secured with simple lever or latch.</a:t>
            </a:r>
          </a:p>
          <a:p>
            <a:pPr lvl="1"/>
            <a:r>
              <a:rPr lang="en-US" dirty="0" smtClean="0"/>
              <a:t>Will not bind or hang up with debris buildup.</a:t>
            </a:r>
          </a:p>
          <a:p>
            <a:pPr lvl="1"/>
            <a:r>
              <a:rPr lang="en-US" dirty="0" smtClean="0"/>
              <a:t>Will not leak or provide vector for insects.</a:t>
            </a:r>
          </a:p>
          <a:p>
            <a:r>
              <a:rPr lang="en-US" dirty="0" smtClean="0"/>
              <a:t>Secondary feature is rigid, insect-proof screen for ventilation.</a:t>
            </a:r>
          </a:p>
          <a:p>
            <a:pPr lvl="1"/>
            <a:r>
              <a:rPr lang="en-US" dirty="0" smtClean="0"/>
              <a:t>Option: may be integrated with primary entrance.</a:t>
            </a:r>
          </a:p>
        </p:txBody>
      </p:sp>
      <p:sp>
        <p:nvSpPr>
          <p:cNvPr id="19" name="Footer Placeholder 1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5" name="Content Placeholder 14" descr="entrance_exit.jpg"/>
          <p:cNvPicPr>
            <a:picLocks noGrp="1" noChangeAspect="1"/>
          </p:cNvPicPr>
          <p:nvPr>
            <p:ph sz="half" idx="2"/>
          </p:nvPr>
        </p:nvPicPr>
        <p:blipFill>
          <a:blip r:embed="rId3" cstate="print"/>
          <a:stretch>
            <a:fillRect/>
          </a:stretch>
        </p:blipFill>
        <p:spPr>
          <a:xfrm>
            <a:off x="4691993" y="1828800"/>
            <a:ext cx="4246299" cy="3995928"/>
          </a:xfrm>
          <a:effectLst>
            <a:outerShdw blurRad="50800" dist="38100" dir="2700000" algn="tl" rotWithShape="0">
              <a:prstClr val="black">
                <a:alpha val="40000"/>
              </a:prstClr>
            </a:outerShdw>
          </a:effectLst>
        </p:spPr>
      </p:pic>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3</a:t>
            </a:fld>
            <a:endParaRPr kumimoji="0" lang="en-US" dirty="0"/>
          </a:p>
        </p:txBody>
      </p:sp>
      <p:sp>
        <p:nvSpPr>
          <p:cNvPr id="3" name="Content Placeholder 2"/>
          <p:cNvSpPr>
            <a:spLocks noGrp="1"/>
          </p:cNvSpPr>
          <p:nvPr>
            <p:ph sz="quarter" idx="1"/>
          </p:nvPr>
        </p:nvSpPr>
        <p:spPr>
          <a:xfrm>
            <a:off x="301752" y="1527048"/>
            <a:ext cx="8503920" cy="4645152"/>
          </a:xfrm>
        </p:spPr>
        <p:txBody>
          <a:bodyPr>
            <a:normAutofit fontScale="77500" lnSpcReduction="20000"/>
          </a:bodyPr>
          <a:lstStyle/>
          <a:p>
            <a:r>
              <a:rPr lang="en-US" dirty="0" smtClean="0"/>
              <a:t>BA (Psychology, Biology), URI, 1971.</a:t>
            </a:r>
          </a:p>
          <a:p>
            <a:r>
              <a:rPr lang="en-US" dirty="0" smtClean="0"/>
              <a:t>MA (Engineering Psychology), NMSU, 1974.</a:t>
            </a:r>
          </a:p>
          <a:p>
            <a:r>
              <a:rPr lang="en-US" dirty="0" smtClean="0"/>
              <a:t>Senior Staff Human Factors and Systems Engineer, Lockheed Martin, Sunnyvale, CA, 1974-2007.</a:t>
            </a:r>
          </a:p>
          <a:p>
            <a:pPr lvl="1"/>
            <a:r>
              <a:rPr lang="en-US" dirty="0" smtClean="0"/>
              <a:t>Applied human factors engineering principles and design standards to mobile shelters, large facilities, missiles, ships, planes, spacecraft, command centers, equipment racks and consoles, transportation systems, handling fixtures, railcars, support equipment, computer human interfaces.</a:t>
            </a:r>
          </a:p>
          <a:p>
            <a:pPr lvl="1"/>
            <a:r>
              <a:rPr lang="en-US" dirty="0" smtClean="0"/>
              <a:t>Worked with mechanical and electrical engineering, systems engineering, manufacturing, training, logistics, parts, materials and processes, facility and field engineering and DOD customers and suppliers.  </a:t>
            </a:r>
          </a:p>
          <a:p>
            <a:pPr lvl="1"/>
            <a:r>
              <a:rPr lang="en-US" dirty="0" smtClean="0"/>
              <a:t>Taught Specialty Engineering, CONOPS, Human Factors Engineering.</a:t>
            </a:r>
          </a:p>
          <a:p>
            <a:pPr lvl="1"/>
            <a:r>
              <a:rPr lang="en-US" dirty="0" smtClean="0"/>
              <a:t>Certified Human Factors Engineer #529.</a:t>
            </a:r>
          </a:p>
          <a:p>
            <a:r>
              <a:rPr lang="en-US" dirty="0" smtClean="0"/>
              <a:t>Retired 2007 after 33 years in aerospace industry.</a:t>
            </a:r>
          </a:p>
          <a:p>
            <a:r>
              <a:rPr lang="en-US" dirty="0" smtClean="0"/>
              <a:t>Married Julie Yingling (URI 1970) September 2008.</a:t>
            </a:r>
          </a:p>
          <a:p>
            <a:r>
              <a:rPr lang="en-US" dirty="0" smtClean="0"/>
              <a:t>Moved to West Kingston, November 2008.</a:t>
            </a:r>
            <a:endParaRPr lang="en-US" dirty="0"/>
          </a:p>
        </p:txBody>
      </p:sp>
      <p:pic>
        <p:nvPicPr>
          <p:cNvPr id="10" name="Picture 9" descr="Rick and Julie at Turtle Soap Narragansett.jpg"/>
          <p:cNvPicPr>
            <a:picLocks noChangeAspect="1"/>
          </p:cNvPicPr>
          <p:nvPr/>
        </p:nvPicPr>
        <p:blipFill>
          <a:blip r:embed="rId3" cstate="print"/>
          <a:stretch>
            <a:fillRect/>
          </a:stretch>
        </p:blipFill>
        <p:spPr>
          <a:xfrm>
            <a:off x="6781800" y="4535424"/>
            <a:ext cx="2186159" cy="1696720"/>
          </a:xfrm>
          <a:prstGeom prst="rect">
            <a:avLst/>
          </a:prstGeom>
        </p:spPr>
      </p:pic>
      <p:sp>
        <p:nvSpPr>
          <p:cNvPr id="11" name="TextBox 10"/>
          <p:cNvSpPr txBox="1"/>
          <p:nvPr/>
        </p:nvSpPr>
        <p:spPr>
          <a:xfrm>
            <a:off x="6830568" y="6193536"/>
            <a:ext cx="2182008" cy="276999"/>
          </a:xfrm>
          <a:prstGeom prst="rect">
            <a:avLst/>
          </a:prstGeom>
          <a:noFill/>
        </p:spPr>
        <p:txBody>
          <a:bodyPr wrap="none" rtlCol="0">
            <a:spAutoFit/>
          </a:bodyPr>
          <a:lstStyle/>
          <a:p>
            <a:r>
              <a:rPr lang="en-US" sz="1200" dirty="0" smtClean="0"/>
              <a:t>Rick and Julie at Turtle Soup.</a:t>
            </a:r>
            <a:endParaRPr lang="en-US" sz="1200" dirty="0"/>
          </a:p>
        </p:txBody>
      </p:sp>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2"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Notional Design Details – Green Living Shelter</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30</a:t>
            </a:fld>
            <a:endParaRPr kumimoji="0" lang="en-US" dirty="0"/>
          </a:p>
        </p:txBody>
      </p:sp>
      <p:sp>
        <p:nvSpPr>
          <p:cNvPr id="11" name="Content Placeholder 10"/>
          <p:cNvSpPr>
            <a:spLocks noGrp="1"/>
          </p:cNvSpPr>
          <p:nvPr>
            <p:ph sz="half" idx="1"/>
          </p:nvPr>
        </p:nvSpPr>
        <p:spPr>
          <a:xfrm>
            <a:off x="182880" y="1472184"/>
            <a:ext cx="4517136" cy="4919472"/>
          </a:xfrm>
        </p:spPr>
        <p:txBody>
          <a:bodyPr>
            <a:normAutofit fontScale="62500" lnSpcReduction="20000"/>
          </a:bodyPr>
          <a:lstStyle/>
          <a:p>
            <a:r>
              <a:rPr lang="en-US" dirty="0" smtClean="0"/>
              <a:t>Each kit includes 10 molded, plastic, 5”x5”x10” bowls called GrowBowls.</a:t>
            </a:r>
          </a:p>
          <a:p>
            <a:r>
              <a:rPr lang="en-US" dirty="0" smtClean="0"/>
              <a:t>Removable bowl slips into vents.</a:t>
            </a:r>
          </a:p>
          <a:p>
            <a:r>
              <a:rPr lang="en-US" dirty="0" smtClean="0"/>
              <a:t>Portability and interchangeability enables crop rotation to optimize sun exposure.</a:t>
            </a:r>
          </a:p>
          <a:p>
            <a:r>
              <a:rPr lang="en-US" dirty="0" smtClean="0"/>
              <a:t>Flat bottom bowl will not flip over when set on level surface.</a:t>
            </a:r>
          </a:p>
          <a:p>
            <a:r>
              <a:rPr lang="en-US" dirty="0" smtClean="0"/>
              <a:t>Good for growing bush beans, lettuce, peppers, cucumbers, onions, insect-repelling flowers, herbs. </a:t>
            </a:r>
          </a:p>
          <a:p>
            <a:r>
              <a:rPr lang="en-US" dirty="0" smtClean="0"/>
              <a:t>Option: for initial delivery, inside surface infused with seeds and fertilizer indigenous to disaster region.</a:t>
            </a:r>
          </a:p>
          <a:p>
            <a:r>
              <a:rPr lang="en-US" dirty="0" smtClean="0"/>
              <a:t>Alternative uses: food prep, carrying water, washing clothes, sponge baths, etc.</a:t>
            </a:r>
          </a:p>
          <a:p>
            <a:endParaRPr lang="en-US" dirty="0" smtClean="0"/>
          </a:p>
          <a:p>
            <a:pPr marL="274320" lvl="1">
              <a:buClr>
                <a:schemeClr val="accent1"/>
              </a:buClr>
              <a:buSzPct val="85000"/>
              <a:buNone/>
            </a:pPr>
            <a:r>
              <a:rPr lang="en-US" sz="3200" b="1" i="1" dirty="0" smtClean="0"/>
              <a:t>This system enables barter, trading and community activity among thousands of people living in camps…</a:t>
            </a:r>
          </a:p>
        </p:txBody>
      </p:sp>
      <p:pic>
        <p:nvPicPr>
          <p:cNvPr id="10" name="Picture 9" descr="growbowls.jpg"/>
          <p:cNvPicPr>
            <a:picLocks noChangeAspect="1"/>
          </p:cNvPicPr>
          <p:nvPr/>
        </p:nvPicPr>
        <p:blipFill>
          <a:blip r:embed="rId3" cstate="print"/>
          <a:stretch>
            <a:fillRect/>
          </a:stretch>
        </p:blipFill>
        <p:spPr>
          <a:xfrm>
            <a:off x="4820412" y="1533143"/>
            <a:ext cx="3409188" cy="4761029"/>
          </a:xfrm>
          <a:prstGeom prst="rect">
            <a:avLst/>
          </a:prstGeom>
          <a:effectLst>
            <a:outerShdw blurRad="50800" dist="38100" dir="2700000" algn="tl" rotWithShape="0">
              <a:prstClr val="black">
                <a:alpha val="40000"/>
              </a:prstClr>
            </a:outerShdw>
          </a:effectLst>
        </p:spPr>
      </p:pic>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GrowBowls</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31</a:t>
            </a:fld>
            <a:endParaRPr kumimoji="0" lang="en-US" dirty="0"/>
          </a:p>
        </p:txBody>
      </p:sp>
      <p:sp>
        <p:nvSpPr>
          <p:cNvPr id="11" name="Content Placeholder 10"/>
          <p:cNvSpPr>
            <a:spLocks noGrp="1"/>
          </p:cNvSpPr>
          <p:nvPr>
            <p:ph sz="half" idx="1"/>
          </p:nvPr>
        </p:nvSpPr>
        <p:spPr>
          <a:xfrm>
            <a:off x="228600" y="1566672"/>
            <a:ext cx="4267200" cy="4757928"/>
          </a:xfrm>
        </p:spPr>
        <p:txBody>
          <a:bodyPr>
            <a:normAutofit fontScale="92500"/>
          </a:bodyPr>
          <a:lstStyle/>
          <a:p>
            <a:r>
              <a:rPr lang="en-US" dirty="0" smtClean="0"/>
              <a:t>Molded wall panels designed to channel sun, rain, and wind.</a:t>
            </a:r>
          </a:p>
          <a:p>
            <a:r>
              <a:rPr lang="en-US" dirty="0" smtClean="0"/>
              <a:t>Wall panels contoured above vent ports to channel water to the center of the GrowBowl.</a:t>
            </a:r>
          </a:p>
          <a:p>
            <a:r>
              <a:rPr lang="en-US" dirty="0" smtClean="0"/>
              <a:t>Contours prevent runoff from dripping inside shelter.</a:t>
            </a:r>
          </a:p>
          <a:p>
            <a:r>
              <a:rPr lang="en-US" dirty="0" smtClean="0"/>
              <a:t>Living green shelter shades exterior, cools interior.</a:t>
            </a:r>
          </a:p>
        </p:txBody>
      </p:sp>
      <p:pic>
        <p:nvPicPr>
          <p:cNvPr id="12" name="Content Placeholder 11" descr="front view vent port with grow bowl.jpg"/>
          <p:cNvPicPr>
            <a:picLocks noGrp="1" noChangeAspect="1"/>
          </p:cNvPicPr>
          <p:nvPr>
            <p:ph sz="half" idx="2"/>
          </p:nvPr>
        </p:nvPicPr>
        <p:blipFill>
          <a:blip r:embed="rId3" cstate="print"/>
          <a:stretch>
            <a:fillRect/>
          </a:stretch>
        </p:blipFill>
        <p:spPr>
          <a:xfrm>
            <a:off x="6335268" y="1554385"/>
            <a:ext cx="2022348" cy="2644610"/>
          </a:xfrm>
          <a:effectLst>
            <a:outerShdw blurRad="50800" dist="38100" dir="2700000" algn="tl" rotWithShape="0">
              <a:prstClr val="black">
                <a:alpha val="40000"/>
              </a:prstClr>
            </a:outerShdw>
          </a:effectLst>
        </p:spPr>
      </p:pic>
      <p:pic>
        <p:nvPicPr>
          <p:cNvPr id="13" name="Picture 12" descr="side view vent port with grow bowl.jpg"/>
          <p:cNvPicPr>
            <a:picLocks noChangeAspect="1"/>
          </p:cNvPicPr>
          <p:nvPr/>
        </p:nvPicPr>
        <p:blipFill>
          <a:blip r:embed="rId4" cstate="print"/>
          <a:stretch>
            <a:fillRect/>
          </a:stretch>
        </p:blipFill>
        <p:spPr>
          <a:xfrm>
            <a:off x="4742688" y="1542288"/>
            <a:ext cx="1447800" cy="2676526"/>
          </a:xfrm>
          <a:prstGeom prst="rect">
            <a:avLst/>
          </a:prstGeom>
          <a:effectLst>
            <a:outerShdw blurRad="50800" dist="38100" dir="2700000" algn="tl" rotWithShape="0">
              <a:prstClr val="black">
                <a:alpha val="40000"/>
              </a:prstClr>
            </a:outerShdw>
          </a:effectLst>
        </p:spPr>
      </p:pic>
      <p:sp>
        <p:nvSpPr>
          <p:cNvPr id="14" name="Footer Placeholder 13"/>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6" name="Picture 15" descr="field of dreams home all green.jpg"/>
          <p:cNvPicPr>
            <a:picLocks noChangeAspect="1"/>
          </p:cNvPicPr>
          <p:nvPr/>
        </p:nvPicPr>
        <p:blipFill>
          <a:blip r:embed="rId5" cstate="print"/>
          <a:stretch>
            <a:fillRect/>
          </a:stretch>
        </p:blipFill>
        <p:spPr>
          <a:xfrm>
            <a:off x="6861672" y="4297680"/>
            <a:ext cx="2057900" cy="1984248"/>
          </a:xfrm>
          <a:prstGeom prst="rect">
            <a:avLst/>
          </a:prstGeom>
          <a:effectLst>
            <a:outerShdw blurRad="50800" dist="38100" dir="2700000" algn="tl" rotWithShape="0">
              <a:prstClr val="black">
                <a:alpha val="40000"/>
              </a:prstClr>
            </a:outerShdw>
          </a:effectLst>
        </p:spPr>
      </p:pic>
      <p:pic>
        <p:nvPicPr>
          <p:cNvPr id="17" name="Picture 16" descr="field of dreams home with plants.jpg"/>
          <p:cNvPicPr>
            <a:picLocks noChangeAspect="1"/>
          </p:cNvPicPr>
          <p:nvPr/>
        </p:nvPicPr>
        <p:blipFill>
          <a:blip r:embed="rId6" cstate="print"/>
          <a:stretch>
            <a:fillRect/>
          </a:stretch>
        </p:blipFill>
        <p:spPr>
          <a:xfrm>
            <a:off x="4731500" y="4297681"/>
            <a:ext cx="1980196" cy="1963626"/>
          </a:xfrm>
          <a:prstGeom prst="rect">
            <a:avLst/>
          </a:prstGeom>
          <a:effectLst>
            <a:outerShdw blurRad="50800" dist="38100" dir="2700000" algn="tl" rotWithShape="0">
              <a:prstClr val="black">
                <a:alpha val="40000"/>
              </a:prstClr>
            </a:outerShdw>
          </a:effectLst>
        </p:spPr>
      </p:pic>
      <p:sp>
        <p:nvSpPr>
          <p:cNvPr id="15"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Design Details – Power Cap </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32</a:t>
            </a:fld>
            <a:endParaRPr kumimoji="0" lang="en-US" dirty="0"/>
          </a:p>
        </p:txBody>
      </p:sp>
      <p:sp>
        <p:nvSpPr>
          <p:cNvPr id="11" name="Content Placeholder 10"/>
          <p:cNvSpPr>
            <a:spLocks noGrp="1"/>
          </p:cNvSpPr>
          <p:nvPr>
            <p:ph sz="half" idx="1"/>
          </p:nvPr>
        </p:nvSpPr>
        <p:spPr>
          <a:xfrm>
            <a:off x="228600" y="1353312"/>
            <a:ext cx="4334256" cy="5148072"/>
          </a:xfrm>
        </p:spPr>
        <p:txBody>
          <a:bodyPr>
            <a:normAutofit fontScale="70000" lnSpcReduction="20000"/>
          </a:bodyPr>
          <a:lstStyle/>
          <a:p>
            <a:r>
              <a:rPr lang="en-US" dirty="0" smtClean="0"/>
              <a:t>Power cap funnels water to inlet in center of cap.</a:t>
            </a:r>
          </a:p>
          <a:p>
            <a:r>
              <a:rPr lang="en-US" dirty="0" smtClean="0"/>
              <a:t>Removable screens filter debris, sediment and micro-organisms.</a:t>
            </a:r>
          </a:p>
          <a:p>
            <a:r>
              <a:rPr lang="en-US" dirty="0" smtClean="0"/>
              <a:t>Redundant ring seals in power cap prevent overflow; water flows out beyond wall panel vents.</a:t>
            </a:r>
          </a:p>
          <a:p>
            <a:r>
              <a:rPr lang="en-US" dirty="0" smtClean="0"/>
              <a:t>2-piece column locking collar uses redundant ring seals to prevent water from entering interior.</a:t>
            </a:r>
          </a:p>
          <a:p>
            <a:r>
              <a:rPr lang="en-US" dirty="0" smtClean="0"/>
              <a:t>Electronics mounted to underside of power cap.</a:t>
            </a:r>
          </a:p>
          <a:p>
            <a:r>
              <a:rPr lang="en-US" dirty="0" smtClean="0"/>
              <a:t>Lip on edge of cap allows water to drip down away from electronics.</a:t>
            </a:r>
          </a:p>
          <a:p>
            <a:r>
              <a:rPr lang="en-US" dirty="0" smtClean="0"/>
              <a:t>Electronics protected yet accessible inside enclosure.</a:t>
            </a:r>
          </a:p>
          <a:p>
            <a:r>
              <a:rPr lang="en-US" dirty="0" smtClean="0"/>
              <a:t>Wire harness (10’ commercial extension cord) pass through cable threaded into interior of shelter.</a:t>
            </a:r>
          </a:p>
          <a:p>
            <a:r>
              <a:rPr lang="en-US" dirty="0" smtClean="0"/>
              <a:t>Connects to LED light array, 110 volt socket and adapter.</a:t>
            </a:r>
          </a:p>
          <a:p>
            <a:endParaRPr lang="en-US" dirty="0" smtClean="0"/>
          </a:p>
        </p:txBody>
      </p:sp>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3" name="Content Placeholder 12" descr="half section with water tank.jpg"/>
          <p:cNvPicPr>
            <a:picLocks noGrp="1" noChangeAspect="1"/>
          </p:cNvPicPr>
          <p:nvPr>
            <p:ph sz="half" idx="2"/>
          </p:nvPr>
        </p:nvPicPr>
        <p:blipFill>
          <a:blip r:embed="rId3" cstate="print"/>
          <a:stretch>
            <a:fillRect/>
          </a:stretch>
        </p:blipFill>
        <p:spPr>
          <a:xfrm>
            <a:off x="4604812" y="1645920"/>
            <a:ext cx="4312760" cy="4023360"/>
          </a:xfrm>
          <a:effectLst>
            <a:outerShdw blurRad="50800" dist="38100" dir="2700000" algn="tl" rotWithShape="0">
              <a:prstClr val="black">
                <a:alpha val="40000"/>
              </a:prstClr>
            </a:outerShdw>
          </a:effectLst>
        </p:spPr>
      </p:pic>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Notional Design Details – Electronics</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33</a:t>
            </a:fld>
            <a:endParaRPr kumimoji="0" lang="en-US" dirty="0"/>
          </a:p>
        </p:txBody>
      </p:sp>
      <p:sp>
        <p:nvSpPr>
          <p:cNvPr id="11" name="Content Placeholder 10"/>
          <p:cNvSpPr>
            <a:spLocks noGrp="1"/>
          </p:cNvSpPr>
          <p:nvPr>
            <p:ph sz="half" idx="1"/>
          </p:nvPr>
        </p:nvSpPr>
        <p:spPr>
          <a:xfrm>
            <a:off x="228600" y="1566672"/>
            <a:ext cx="4267200" cy="4757928"/>
          </a:xfrm>
        </p:spPr>
        <p:txBody>
          <a:bodyPr>
            <a:normAutofit lnSpcReduction="10000"/>
          </a:bodyPr>
          <a:lstStyle/>
          <a:p>
            <a:r>
              <a:rPr lang="en-US" dirty="0" smtClean="0"/>
              <a:t>Electronics mounted to underside of power cap.</a:t>
            </a:r>
          </a:p>
          <a:p>
            <a:r>
              <a:rPr lang="en-US" dirty="0" smtClean="0"/>
              <a:t>Two options: </a:t>
            </a:r>
          </a:p>
          <a:p>
            <a:pPr lvl="1"/>
            <a:r>
              <a:rPr lang="en-US" dirty="0" smtClean="0"/>
              <a:t>Distributed</a:t>
            </a:r>
          </a:p>
          <a:p>
            <a:pPr lvl="1"/>
            <a:r>
              <a:rPr lang="en-US" dirty="0" smtClean="0"/>
              <a:t>Consolidated</a:t>
            </a:r>
          </a:p>
          <a:p>
            <a:r>
              <a:rPr lang="en-US" dirty="0" smtClean="0"/>
              <a:t>Removable enclosure provides environmental protection.</a:t>
            </a:r>
          </a:p>
          <a:p>
            <a:pPr lvl="1"/>
            <a:r>
              <a:rPr lang="en-US" dirty="0" smtClean="0"/>
              <a:t>Maintains accessibility.</a:t>
            </a:r>
          </a:p>
          <a:p>
            <a:r>
              <a:rPr lang="en-US" dirty="0" smtClean="0"/>
              <a:t>Downside: wiring exposed for pass through cable and connector.</a:t>
            </a:r>
          </a:p>
          <a:p>
            <a:endParaRPr lang="en-US" dirty="0" smtClean="0"/>
          </a:p>
        </p:txBody>
      </p:sp>
      <p:pic>
        <p:nvPicPr>
          <p:cNvPr id="14" name="Content Placeholder 13" descr="underside of power cap.jpg"/>
          <p:cNvPicPr>
            <a:picLocks noGrp="1" noChangeAspect="1"/>
          </p:cNvPicPr>
          <p:nvPr>
            <p:ph sz="half" idx="2"/>
          </p:nvPr>
        </p:nvPicPr>
        <p:blipFill>
          <a:blip r:embed="rId3" cstate="print"/>
          <a:stretch>
            <a:fillRect/>
          </a:stretch>
        </p:blipFill>
        <p:spPr>
          <a:xfrm>
            <a:off x="4741164" y="1597056"/>
            <a:ext cx="4094232" cy="3807047"/>
          </a:xfrm>
          <a:effectLst>
            <a:outerShdw blurRad="50800" dist="38100" dir="2700000" algn="tl" rotWithShape="0">
              <a:prstClr val="black">
                <a:alpha val="40000"/>
              </a:prstClr>
            </a:outerShdw>
          </a:effectLst>
        </p:spPr>
      </p:pic>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Notional Design Details – Power Cap</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34</a:t>
            </a:fld>
            <a:endParaRPr kumimoji="0" lang="en-US" dirty="0"/>
          </a:p>
        </p:txBody>
      </p:sp>
      <p:sp>
        <p:nvSpPr>
          <p:cNvPr id="11" name="Content Placeholder 10"/>
          <p:cNvSpPr>
            <a:spLocks noGrp="1"/>
          </p:cNvSpPr>
          <p:nvPr>
            <p:ph sz="half" idx="1"/>
          </p:nvPr>
        </p:nvSpPr>
        <p:spPr>
          <a:xfrm>
            <a:off x="228600" y="1566672"/>
            <a:ext cx="4267200" cy="4757928"/>
          </a:xfrm>
        </p:spPr>
        <p:txBody>
          <a:bodyPr>
            <a:normAutofit/>
          </a:bodyPr>
          <a:lstStyle/>
          <a:p>
            <a:r>
              <a:rPr lang="en-US" dirty="0" smtClean="0"/>
              <a:t>4’ – 4.5’ diameter power cap could hold 40-50 6x6 solar cells.</a:t>
            </a:r>
          </a:p>
          <a:p>
            <a:r>
              <a:rPr lang="en-US" dirty="0" smtClean="0"/>
              <a:t>Tradeoffs:</a:t>
            </a:r>
          </a:p>
          <a:p>
            <a:pPr lvl="1"/>
            <a:r>
              <a:rPr lang="en-US" dirty="0" smtClean="0"/>
              <a:t>What is optimal size of collector….</a:t>
            </a:r>
          </a:p>
          <a:p>
            <a:pPr lvl="2"/>
            <a:r>
              <a:rPr lang="en-US" dirty="0" smtClean="0"/>
              <a:t>For solar power?</a:t>
            </a:r>
          </a:p>
          <a:p>
            <a:pPr lvl="2"/>
            <a:r>
              <a:rPr lang="en-US" dirty="0" smtClean="0"/>
              <a:t>For manufacturing?</a:t>
            </a:r>
          </a:p>
          <a:p>
            <a:pPr lvl="2"/>
            <a:r>
              <a:rPr lang="en-US" dirty="0" smtClean="0"/>
              <a:t>For aesthetics?</a:t>
            </a:r>
          </a:p>
          <a:p>
            <a:pPr lvl="2"/>
            <a:r>
              <a:rPr lang="en-US" dirty="0" smtClean="0"/>
              <a:t>For shipping / handling?</a:t>
            </a:r>
          </a:p>
          <a:p>
            <a:endParaRPr lang="en-US" dirty="0" smtClean="0"/>
          </a:p>
        </p:txBody>
      </p:sp>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2" name="Content Placeholder 11" descr="power cap_top view.jpg"/>
          <p:cNvPicPr>
            <a:picLocks noGrp="1" noChangeAspect="1"/>
          </p:cNvPicPr>
          <p:nvPr>
            <p:ph sz="half" idx="2"/>
          </p:nvPr>
        </p:nvPicPr>
        <p:blipFill>
          <a:blip r:embed="rId3" cstate="print"/>
          <a:stretch>
            <a:fillRect/>
          </a:stretch>
        </p:blipFill>
        <p:spPr>
          <a:xfrm>
            <a:off x="4634962" y="2167128"/>
            <a:ext cx="4331356" cy="3063240"/>
          </a:xfrm>
          <a:effectLst>
            <a:outerShdw blurRad="50800" dist="38100" dir="2700000" algn="tl" rotWithShape="0">
              <a:prstClr val="black">
                <a:alpha val="40000"/>
              </a:prstClr>
            </a:outerShdw>
          </a:effectLst>
        </p:spPr>
      </p:pic>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Notional Design Details - Electronics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35</a:t>
            </a:fld>
            <a:endParaRPr kumimoji="0" lang="en-US" dirty="0"/>
          </a:p>
        </p:txBody>
      </p:sp>
      <p:pic>
        <p:nvPicPr>
          <p:cNvPr id="7" name="Content Placeholder 6" descr="circuit diagram.jpg"/>
          <p:cNvPicPr>
            <a:picLocks noGrp="1" noChangeAspect="1"/>
          </p:cNvPicPr>
          <p:nvPr>
            <p:ph sz="quarter" idx="1"/>
          </p:nvPr>
        </p:nvPicPr>
        <p:blipFill>
          <a:blip r:embed="rId3" cstate="print"/>
          <a:stretch>
            <a:fillRect/>
          </a:stretch>
        </p:blipFill>
        <p:spPr>
          <a:xfrm>
            <a:off x="685800" y="1658239"/>
            <a:ext cx="7927848" cy="3450946"/>
          </a:xfrm>
          <a:effectLst>
            <a:outerShdw blurRad="50800" dist="38100" dir="2700000" algn="tl" rotWithShape="0">
              <a:prstClr val="black">
                <a:alpha val="40000"/>
              </a:prstClr>
            </a:outerShdw>
          </a:effectLst>
        </p:spPr>
      </p:pic>
      <p:sp>
        <p:nvSpPr>
          <p:cNvPr id="14" name="Content Placeholder 10"/>
          <p:cNvSpPr txBox="1">
            <a:spLocks/>
          </p:cNvSpPr>
          <p:nvPr/>
        </p:nvSpPr>
        <p:spPr>
          <a:xfrm>
            <a:off x="173736" y="5120640"/>
            <a:ext cx="8677656" cy="1115568"/>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COTS parts minimize</a:t>
            </a:r>
            <a:r>
              <a:rPr kumimoji="0" lang="en-US" sz="2700" b="0" i="0" u="none" strike="noStrike" kern="1200" cap="none" spc="0" normalizeH="0" noProof="0" dirty="0" smtClean="0">
                <a:ln>
                  <a:noFill/>
                </a:ln>
                <a:solidFill>
                  <a:schemeClr val="tx1"/>
                </a:solidFill>
                <a:effectLst/>
                <a:uLnTx/>
                <a:uFillTx/>
                <a:latin typeface="+mn-lt"/>
                <a:ea typeface="+mn-ea"/>
                <a:cs typeface="+mn-cs"/>
              </a:rPr>
              <a:t> cost: solar panels, batteries, wiring, connectors, LED arrays, flashlight.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700" baseline="0" dirty="0" smtClean="0"/>
              <a:t>NDI:</a:t>
            </a:r>
            <a:r>
              <a:rPr lang="en-US" sz="2700" dirty="0" smtClean="0"/>
              <a:t> charge controller, power inverter.</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8328"/>
            <a:ext cx="8534400" cy="758952"/>
          </a:xfrm>
        </p:spPr>
        <p:txBody>
          <a:bodyPr>
            <a:normAutofit fontScale="90000"/>
          </a:bodyPr>
          <a:lstStyle/>
          <a:p>
            <a:r>
              <a:rPr lang="en-US" dirty="0" smtClean="0"/>
              <a:t>Notional Design Details – </a:t>
            </a:r>
            <a:br>
              <a:rPr lang="en-US" dirty="0" smtClean="0"/>
            </a:br>
            <a:r>
              <a:rPr lang="en-US" dirty="0" smtClean="0"/>
              <a:t>Temporary Human Waste Containment</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36</a:t>
            </a:fld>
            <a:endParaRPr kumimoji="0" lang="en-US" dirty="0"/>
          </a:p>
        </p:txBody>
      </p:sp>
      <p:sp>
        <p:nvSpPr>
          <p:cNvPr id="11" name="Content Placeholder 10"/>
          <p:cNvSpPr>
            <a:spLocks noGrp="1"/>
          </p:cNvSpPr>
          <p:nvPr>
            <p:ph sz="half" idx="1"/>
          </p:nvPr>
        </p:nvSpPr>
        <p:spPr>
          <a:xfrm>
            <a:off x="228600" y="1450848"/>
            <a:ext cx="4267200" cy="4873752"/>
          </a:xfrm>
        </p:spPr>
        <p:txBody>
          <a:bodyPr>
            <a:normAutofit fontScale="70000" lnSpcReduction="20000"/>
          </a:bodyPr>
          <a:lstStyle/>
          <a:p>
            <a:r>
              <a:rPr lang="en-US" dirty="0" smtClean="0"/>
              <a:t>System consists of a frame with seat and baffled containment bags.</a:t>
            </a:r>
          </a:p>
          <a:p>
            <a:r>
              <a:rPr lang="en-US" dirty="0" smtClean="0"/>
              <a:t>Uses solid plastic frame, seat, mechanism, lever, and paddles.</a:t>
            </a:r>
          </a:p>
          <a:p>
            <a:r>
              <a:rPr lang="en-US" dirty="0" smtClean="0"/>
              <a:t>Baffle bag inserted through slot in seat and over dual paddles.</a:t>
            </a:r>
          </a:p>
          <a:p>
            <a:r>
              <a:rPr lang="en-US" dirty="0" smtClean="0"/>
              <a:t>User pushes lever down to open bag; pulls lever up to close bag in a </a:t>
            </a:r>
            <a:r>
              <a:rPr lang="en-US" i="1" dirty="0" smtClean="0"/>
              <a:t>controlled</a:t>
            </a:r>
            <a:r>
              <a:rPr lang="en-US" dirty="0" smtClean="0"/>
              <a:t> squeeze.</a:t>
            </a:r>
          </a:p>
          <a:p>
            <a:r>
              <a:rPr lang="en-US" dirty="0" smtClean="0"/>
              <a:t>Paddles squash  poop and piddle (PnP) to 0.5 inch thick mass.</a:t>
            </a:r>
          </a:p>
          <a:p>
            <a:r>
              <a:rPr lang="en-US" dirty="0" smtClean="0"/>
              <a:t>Limit stops prevent damaging bag when opening or over squeezing contents after activity.</a:t>
            </a:r>
          </a:p>
          <a:p>
            <a:r>
              <a:rPr lang="en-US" dirty="0" smtClean="0"/>
              <a:t>Waste absorbed by bio degradable absorbent bag infused with enzymes and bacteria.</a:t>
            </a:r>
          </a:p>
          <a:p>
            <a:r>
              <a:rPr lang="en-US" dirty="0" smtClean="0"/>
              <a:t>Contents compostable so no one left holding the bag…</a:t>
            </a:r>
          </a:p>
          <a:p>
            <a:endParaRPr lang="en-US" dirty="0" smtClean="0"/>
          </a:p>
        </p:txBody>
      </p:sp>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2" name="Content Placeholder 11" descr="poop bag operation.jpg"/>
          <p:cNvPicPr>
            <a:picLocks noGrp="1" noChangeAspect="1"/>
          </p:cNvPicPr>
          <p:nvPr>
            <p:ph sz="half" idx="2"/>
          </p:nvPr>
        </p:nvPicPr>
        <p:blipFill>
          <a:blip r:embed="rId3" cstate="print"/>
          <a:stretch>
            <a:fillRect/>
          </a:stretch>
        </p:blipFill>
        <p:spPr>
          <a:xfrm>
            <a:off x="4613452" y="2176272"/>
            <a:ext cx="4274516" cy="2975855"/>
          </a:xfrm>
          <a:effectLst>
            <a:outerShdw blurRad="50800" dist="38100" dir="2700000" algn="tl" rotWithShape="0">
              <a:prstClr val="black">
                <a:alpha val="40000"/>
              </a:prstClr>
            </a:outerShdw>
          </a:effectLst>
        </p:spPr>
      </p:pic>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Notional Design Details – Baffle Bag Design</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37</a:t>
            </a:fld>
            <a:endParaRPr kumimoji="0" lang="en-US" dirty="0"/>
          </a:p>
        </p:txBody>
      </p:sp>
      <p:sp>
        <p:nvSpPr>
          <p:cNvPr id="11" name="Content Placeholder 10"/>
          <p:cNvSpPr>
            <a:spLocks noGrp="1"/>
          </p:cNvSpPr>
          <p:nvPr>
            <p:ph sz="half" idx="1"/>
          </p:nvPr>
        </p:nvSpPr>
        <p:spPr>
          <a:xfrm>
            <a:off x="228600" y="1566672"/>
            <a:ext cx="4267200" cy="4757928"/>
          </a:xfrm>
        </p:spPr>
        <p:txBody>
          <a:bodyPr>
            <a:normAutofit fontScale="92500" lnSpcReduction="20000"/>
          </a:bodyPr>
          <a:lstStyle/>
          <a:p>
            <a:r>
              <a:rPr lang="en-US" dirty="0" smtClean="0"/>
              <a:t>Baffle bag is grocery bag size (16” H x 12” W x 8” D).</a:t>
            </a:r>
          </a:p>
          <a:p>
            <a:r>
              <a:rPr lang="en-US" dirty="0" smtClean="0"/>
              <a:t>Each wide side has a built-in sleeve or pocket.</a:t>
            </a:r>
          </a:p>
          <a:p>
            <a:r>
              <a:rPr lang="en-US" dirty="0" smtClean="0"/>
              <a:t>Dual paddles in toilet frame fit into sleeves.</a:t>
            </a:r>
          </a:p>
          <a:p>
            <a:r>
              <a:rPr lang="en-US" dirty="0" smtClean="0"/>
              <a:t>Staggered, differentially spaced accordion baffles distribute PnP evenly during controlled squeeze.</a:t>
            </a:r>
          </a:p>
          <a:p>
            <a:r>
              <a:rPr lang="en-US" dirty="0" smtClean="0"/>
              <a:t>Bag is inexpensive, wood pulp, absorbent diaper.</a:t>
            </a:r>
          </a:p>
          <a:p>
            <a:r>
              <a:rPr lang="en-US" dirty="0" smtClean="0"/>
              <a:t>Production cost goal: 20 cents @.</a:t>
            </a:r>
          </a:p>
          <a:p>
            <a:pPr lvl="1"/>
            <a:r>
              <a:rPr lang="en-US" dirty="0" smtClean="0"/>
              <a:t>Sustaining market product.</a:t>
            </a:r>
          </a:p>
          <a:p>
            <a:endParaRPr lang="en-US" dirty="0" smtClean="0"/>
          </a:p>
        </p:txBody>
      </p:sp>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3" name="Content Placeholder 12" descr="poop bag design.jpg"/>
          <p:cNvPicPr>
            <a:picLocks noGrp="1" noChangeAspect="1"/>
          </p:cNvPicPr>
          <p:nvPr>
            <p:ph sz="half" idx="2"/>
          </p:nvPr>
        </p:nvPicPr>
        <p:blipFill>
          <a:blip r:embed="rId3" cstate="print"/>
          <a:stretch>
            <a:fillRect/>
          </a:stretch>
        </p:blipFill>
        <p:spPr>
          <a:xfrm>
            <a:off x="4671105" y="1636548"/>
            <a:ext cx="4152690" cy="4325340"/>
          </a:xfrm>
          <a:effectLst>
            <a:outerShdw blurRad="50800" dist="38100" dir="2700000" algn="tl" rotWithShape="0">
              <a:prstClr val="black">
                <a:alpha val="40000"/>
              </a:prstClr>
            </a:outerShdw>
          </a:effectLst>
        </p:spPr>
      </p:pic>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Notional Design Details – Baffle Bag Flow</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38</a:t>
            </a:fld>
            <a:endParaRPr kumimoji="0" lang="en-US" dirty="0"/>
          </a:p>
        </p:txBody>
      </p:sp>
      <p:sp>
        <p:nvSpPr>
          <p:cNvPr id="14" name="Content Placeholder 10"/>
          <p:cNvSpPr txBox="1">
            <a:spLocks/>
          </p:cNvSpPr>
          <p:nvPr/>
        </p:nvSpPr>
        <p:spPr>
          <a:xfrm>
            <a:off x="173736" y="5120640"/>
            <a:ext cx="8677656" cy="1115568"/>
          </a:xfrm>
          <a:prstGeom prst="rect">
            <a:avLst/>
          </a:prstGeom>
        </p:spPr>
        <p:txBody>
          <a:bodyPr vert="horz">
            <a:normAutofit fontScale="77500" lnSpcReduction="20000"/>
          </a:bodyPr>
          <a:lstStyle/>
          <a:p>
            <a:pPr marL="274320" lvl="0" indent="-274320">
              <a:spcBef>
                <a:spcPct val="20000"/>
              </a:spcBef>
              <a:buClr>
                <a:schemeClr val="accent1"/>
              </a:buClr>
              <a:buSzPct val="85000"/>
              <a:buFont typeface="Wingdings 2"/>
              <a:buChar char=""/>
              <a:defRPr/>
            </a:pPr>
            <a:r>
              <a:rPr lang="en-US" sz="2700" dirty="0" smtClean="0"/>
              <a:t>Human waste captured in recycled wood fiber, baffled, biodegradable bag for temporary containment until buried.</a:t>
            </a:r>
          </a:p>
          <a:p>
            <a:pPr marL="274320" lvl="0" indent="-274320">
              <a:spcBef>
                <a:spcPct val="20000"/>
              </a:spcBef>
              <a:buClr>
                <a:schemeClr val="accent1"/>
              </a:buClr>
              <a:buSzPct val="85000"/>
              <a:buFont typeface="Wingdings 2"/>
              <a:buChar char=""/>
              <a:defRPr/>
            </a:pPr>
            <a:r>
              <a:rPr lang="en-US" sz="2700" dirty="0" smtClean="0"/>
              <a:t>Not a RESTOP-type product (retail $3 @) for indefinite containment.</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13" name="Content Placeholder 12" descr="poop flow chart.jpg"/>
          <p:cNvPicPr>
            <a:picLocks noGrp="1" noChangeAspect="1"/>
          </p:cNvPicPr>
          <p:nvPr>
            <p:ph sz="quarter" idx="1"/>
          </p:nvPr>
        </p:nvPicPr>
        <p:blipFill>
          <a:blip r:embed="rId3" cstate="print"/>
          <a:stretch>
            <a:fillRect/>
          </a:stretch>
        </p:blipFill>
        <p:spPr>
          <a:xfrm>
            <a:off x="1482664" y="1609344"/>
            <a:ext cx="5887400" cy="3404761"/>
          </a:xfrm>
          <a:effectLst>
            <a:outerShdw blurRad="50800" dist="38100" dir="2700000" algn="tl" rotWithShape="0">
              <a:prstClr val="black">
                <a:alpha val="40000"/>
              </a:prstClr>
            </a:outerShdw>
          </a:effectLst>
        </p:spPr>
      </p:pic>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r>
              <a:rPr lang="en-US" dirty="0" smtClean="0"/>
              <a:t>Systems Engineering - </a:t>
            </a:r>
            <a:br>
              <a:rPr lang="en-US" dirty="0" smtClean="0"/>
            </a:br>
            <a:r>
              <a:rPr lang="en-US" dirty="0" smtClean="0"/>
              <a:t>Sample Risks and Mitigations</a:t>
            </a:r>
            <a:endParaRPr lang="en-US" dirty="0"/>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39</a:t>
            </a:fld>
            <a:endParaRPr kumimoji="0" lang="en-US" dirty="0"/>
          </a:p>
        </p:txBody>
      </p:sp>
      <p:sp>
        <p:nvSpPr>
          <p:cNvPr id="3" name="Content Placeholder 2"/>
          <p:cNvSpPr>
            <a:spLocks noGrp="1"/>
          </p:cNvSpPr>
          <p:nvPr>
            <p:ph sz="half" idx="1"/>
          </p:nvPr>
        </p:nvSpPr>
        <p:spPr>
          <a:xfrm>
            <a:off x="304800" y="1645920"/>
            <a:ext cx="4114800" cy="4678680"/>
          </a:xfrm>
        </p:spPr>
        <p:txBody>
          <a:bodyPr>
            <a:normAutofit/>
          </a:bodyPr>
          <a:lstStyle/>
          <a:p>
            <a:pPr>
              <a:buNone/>
            </a:pPr>
            <a:r>
              <a:rPr lang="en-US" dirty="0" smtClean="0"/>
              <a:t>RISK</a:t>
            </a:r>
          </a:p>
          <a:p>
            <a:r>
              <a:rPr lang="en-US" dirty="0" smtClean="0"/>
              <a:t>Lack of Funding </a:t>
            </a:r>
          </a:p>
          <a:p>
            <a:r>
              <a:rPr lang="en-US" dirty="0" smtClean="0"/>
              <a:t>Material Aging / Low Shelf and Use Life</a:t>
            </a:r>
          </a:p>
          <a:p>
            <a:r>
              <a:rPr lang="en-US" dirty="0" smtClean="0"/>
              <a:t>Material Failure</a:t>
            </a:r>
          </a:p>
          <a:p>
            <a:r>
              <a:rPr lang="en-US" dirty="0" smtClean="0"/>
              <a:t>High unit cost</a:t>
            </a:r>
          </a:p>
          <a:p>
            <a:r>
              <a:rPr lang="en-US" dirty="0" smtClean="0"/>
              <a:t>Lack of User Acceptance</a:t>
            </a:r>
          </a:p>
          <a:p>
            <a:r>
              <a:rPr lang="en-US" dirty="0" smtClean="0"/>
              <a:t>Material Misuse</a:t>
            </a:r>
            <a:endParaRPr lang="en-US" dirty="0"/>
          </a:p>
        </p:txBody>
      </p:sp>
      <p:sp>
        <p:nvSpPr>
          <p:cNvPr id="4" name="Content Placeholder 3"/>
          <p:cNvSpPr>
            <a:spLocks noGrp="1"/>
          </p:cNvSpPr>
          <p:nvPr>
            <p:ph sz="half" idx="2"/>
          </p:nvPr>
        </p:nvSpPr>
        <p:spPr>
          <a:xfrm>
            <a:off x="4572000" y="1676400"/>
            <a:ext cx="4343400" cy="4648200"/>
          </a:xfrm>
        </p:spPr>
        <p:txBody>
          <a:bodyPr>
            <a:normAutofit/>
          </a:bodyPr>
          <a:lstStyle/>
          <a:p>
            <a:pPr>
              <a:buNone/>
            </a:pPr>
            <a:r>
              <a:rPr lang="en-US" dirty="0" smtClean="0"/>
              <a:t>MITIGATION</a:t>
            </a:r>
          </a:p>
          <a:p>
            <a:r>
              <a:rPr lang="en-US" dirty="0" smtClean="0"/>
              <a:t>Business Plans.</a:t>
            </a:r>
          </a:p>
          <a:p>
            <a:r>
              <a:rPr lang="en-US" dirty="0" smtClean="0"/>
              <a:t>Materials &amp; Processes Plan.</a:t>
            </a:r>
          </a:p>
          <a:p>
            <a:r>
              <a:rPr lang="en-US" dirty="0" smtClean="0"/>
              <a:t>CAD Stress analysis.</a:t>
            </a:r>
          </a:p>
          <a:p>
            <a:r>
              <a:rPr lang="en-US" dirty="0" smtClean="0"/>
              <a:t>Manufacturing Plan.</a:t>
            </a:r>
          </a:p>
          <a:p>
            <a:r>
              <a:rPr lang="en-US" dirty="0" smtClean="0"/>
              <a:t>Materials &amp; Processes Plan.  </a:t>
            </a:r>
          </a:p>
          <a:p>
            <a:r>
              <a:rPr lang="en-US" dirty="0" smtClean="0"/>
              <a:t>Usability research.</a:t>
            </a:r>
          </a:p>
          <a:p>
            <a:r>
              <a:rPr lang="en-US" dirty="0" smtClean="0"/>
              <a:t>Health / Safety Plan.</a:t>
            </a:r>
          </a:p>
        </p:txBody>
      </p:sp>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4</a:t>
            </a:fld>
            <a:endParaRPr kumimoji="0" lang="en-US" dirty="0"/>
          </a:p>
        </p:txBody>
      </p:sp>
      <p:sp>
        <p:nvSpPr>
          <p:cNvPr id="3" name="Content Placeholder 2"/>
          <p:cNvSpPr>
            <a:spLocks noGrp="1"/>
          </p:cNvSpPr>
          <p:nvPr>
            <p:ph sz="quarter" idx="1"/>
          </p:nvPr>
        </p:nvSpPr>
        <p:spPr>
          <a:xfrm>
            <a:off x="457200" y="1524000"/>
            <a:ext cx="8382000" cy="4419600"/>
          </a:xfrm>
          <a:ln>
            <a:noFill/>
          </a:ln>
        </p:spPr>
        <p:txBody>
          <a:bodyPr>
            <a:normAutofit fontScale="62500" lnSpcReduction="20000"/>
          </a:bodyPr>
          <a:lstStyle/>
          <a:p>
            <a:r>
              <a:rPr lang="en-US" dirty="0" smtClean="0"/>
              <a:t>Estimated 25 M Internally Displaced People (IDP) in 52 countries in 2005.  </a:t>
            </a:r>
          </a:p>
          <a:p>
            <a:pPr lvl="1"/>
            <a:r>
              <a:rPr lang="en-US" dirty="0" smtClean="0"/>
              <a:t>Most IDP remain inside their own borders.</a:t>
            </a:r>
          </a:p>
          <a:p>
            <a:pPr lvl="1"/>
            <a:r>
              <a:rPr lang="en-US" dirty="0" smtClean="0"/>
              <a:t>70% are women and children.</a:t>
            </a:r>
          </a:p>
          <a:p>
            <a:pPr lvl="1"/>
            <a:r>
              <a:rPr lang="en-US" dirty="0" smtClean="0"/>
              <a:t>Estimated 36 M displaced by natural disasters (CY 2008).</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All displaced people need </a:t>
            </a:r>
            <a:r>
              <a:rPr lang="en-US" b="1" dirty="0" smtClean="0"/>
              <a:t>immediate</a:t>
            </a:r>
            <a:r>
              <a:rPr lang="en-US" dirty="0" smtClean="0"/>
              <a:t> shelter from:</a:t>
            </a:r>
          </a:p>
          <a:p>
            <a:pPr lvl="1"/>
            <a:r>
              <a:rPr lang="en-US" dirty="0" smtClean="0"/>
              <a:t>Rain, heat, cold, insects, rodents, sun, wind, snow, dust.</a:t>
            </a:r>
          </a:p>
          <a:p>
            <a:r>
              <a:rPr lang="en-US" dirty="0" smtClean="0"/>
              <a:t>International governments, NGOs, charities, foundations, non-profit organizations contributed $4.9B 2010.</a:t>
            </a:r>
          </a:p>
          <a:p>
            <a:pPr lvl="1"/>
            <a:r>
              <a:rPr lang="en-US" dirty="0" smtClean="0"/>
              <a:t>Red Cross, OXFAM GB, UN Development Program, UN Habitat, UN Refugee Agency, CERF.</a:t>
            </a:r>
          </a:p>
          <a:p>
            <a:r>
              <a:rPr lang="en-US" dirty="0" smtClean="0"/>
              <a:t>United States committed/contributed $3.2B 2009.</a:t>
            </a:r>
          </a:p>
          <a:p>
            <a:endParaRPr lang="en-US" dirty="0" smtClean="0"/>
          </a:p>
          <a:p>
            <a:pPr>
              <a:buNone/>
            </a:pPr>
            <a:r>
              <a:rPr lang="en-US" dirty="0" smtClean="0"/>
              <a:t>Source: ReliefWeb (http://www.reliefweb.int/rw/dbc.nsf/doc100?OpenForm)</a:t>
            </a:r>
            <a:endParaRPr lang="en-US" dirty="0"/>
          </a:p>
        </p:txBody>
      </p:sp>
      <p:pic>
        <p:nvPicPr>
          <p:cNvPr id="11" name="Picture 10" descr="IDPs.jpg"/>
          <p:cNvPicPr>
            <a:picLocks noChangeAspect="1"/>
          </p:cNvPicPr>
          <p:nvPr/>
        </p:nvPicPr>
        <p:blipFill>
          <a:blip r:embed="rId3" cstate="print"/>
          <a:stretch>
            <a:fillRect/>
          </a:stretch>
        </p:blipFill>
        <p:spPr>
          <a:xfrm>
            <a:off x="1066800" y="2514600"/>
            <a:ext cx="3644202" cy="1295400"/>
          </a:xfrm>
          <a:prstGeom prst="rect">
            <a:avLst/>
          </a:prstGeom>
          <a:effectLst>
            <a:outerShdw blurRad="50800" dist="38100" dir="2700000" algn="tl" rotWithShape="0">
              <a:prstClr val="black">
                <a:alpha val="40000"/>
              </a:prstClr>
            </a:outerShdw>
          </a:effectLst>
        </p:spPr>
      </p:pic>
      <p:sp>
        <p:nvSpPr>
          <p:cNvPr id="14" name="Footer Placeholder 13"/>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0"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unanswered questions.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40</a:t>
            </a:fld>
            <a:endParaRPr kumimoji="0" lang="en-US" dirty="0"/>
          </a:p>
        </p:txBody>
      </p:sp>
      <p:sp>
        <p:nvSpPr>
          <p:cNvPr id="8" name="Content Placeholder 7"/>
          <p:cNvSpPr>
            <a:spLocks noGrp="1"/>
          </p:cNvSpPr>
          <p:nvPr>
            <p:ph sz="quarter" idx="1"/>
          </p:nvPr>
        </p:nvSpPr>
        <p:spPr/>
        <p:txBody>
          <a:bodyPr>
            <a:normAutofit fontScale="77500" lnSpcReduction="20000"/>
          </a:bodyPr>
          <a:lstStyle/>
          <a:p>
            <a:r>
              <a:rPr lang="en-US" dirty="0" smtClean="0"/>
              <a:t>Is it possible to manufacture plastic panels that are stiff enough to remain interlocked after 5 years of environmental stress?</a:t>
            </a:r>
          </a:p>
          <a:p>
            <a:r>
              <a:rPr lang="en-US" dirty="0" smtClean="0"/>
              <a:t>Will wall panels withstand 60 mph horizontal sheer wind without blowing apart? </a:t>
            </a:r>
          </a:p>
          <a:p>
            <a:r>
              <a:rPr lang="en-US" dirty="0" smtClean="0"/>
              <a:t>What is the cost and weight difference between a 12’ and a 10’ diameter structure? </a:t>
            </a:r>
          </a:p>
          <a:p>
            <a:r>
              <a:rPr lang="en-US" dirty="0" smtClean="0"/>
              <a:t>What kind of heating is feasible, (i.e., no flame, no external fuel source) to keep the interior above 50 degrees F with 2 adults inside?</a:t>
            </a:r>
          </a:p>
          <a:p>
            <a:r>
              <a:rPr lang="en-US" dirty="0" smtClean="0"/>
              <a:t>How do you secure the structure to the ground cheaply, easily, and without tools during emplacement?</a:t>
            </a:r>
          </a:p>
          <a:p>
            <a:r>
              <a:rPr lang="en-US" dirty="0" smtClean="0"/>
              <a:t>How much air circulation do you really have with 30-40 3”x6” </a:t>
            </a:r>
            <a:r>
              <a:rPr lang="en-US" dirty="0" err="1" smtClean="0"/>
              <a:t>champher</a:t>
            </a:r>
            <a:r>
              <a:rPr lang="en-US" dirty="0" smtClean="0"/>
              <a:t> openings?</a:t>
            </a:r>
          </a:p>
          <a:p>
            <a:r>
              <a:rPr lang="en-US" dirty="0" smtClean="0"/>
              <a:t>How do you prevent rupturing the water column when it freezes?</a:t>
            </a:r>
          </a:p>
          <a:p>
            <a:r>
              <a:rPr lang="en-US" dirty="0" smtClean="0"/>
              <a:t>Will a 99</a:t>
            </a:r>
            <a:r>
              <a:rPr lang="en-US" baseline="30000" dirty="0" smtClean="0"/>
              <a:t>th</a:t>
            </a:r>
            <a:r>
              <a:rPr lang="en-US" dirty="0" smtClean="0"/>
              <a:t> percentile male sitting on top of the power cap break it?</a:t>
            </a:r>
          </a:p>
        </p:txBody>
      </p:sp>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Plan A</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41</a:t>
            </a:fld>
            <a:endParaRPr kumimoji="0"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Collaborate with URI College of Business Administration (CBA) to develop business plans, risks and opportunities.</a:t>
            </a:r>
          </a:p>
          <a:p>
            <a:pPr lvl="1"/>
            <a:r>
              <a:rPr lang="en-US" dirty="0" smtClean="0"/>
              <a:t>As of 1 October 2010, unknown involvement. </a:t>
            </a:r>
          </a:p>
          <a:p>
            <a:r>
              <a:rPr lang="en-US" dirty="0" smtClean="0"/>
              <a:t>Collaborate with URI College of Engineering (COE) to develop CAD model, stress analysis, structures, engineering plans, and build prototype.</a:t>
            </a:r>
          </a:p>
          <a:p>
            <a:pPr lvl="1"/>
            <a:r>
              <a:rPr lang="en-US" dirty="0" smtClean="0"/>
              <a:t>As of 1 October 2010, the project is one of the COEs Capstone Projects.</a:t>
            </a:r>
          </a:p>
          <a:p>
            <a:r>
              <a:rPr lang="en-US" dirty="0" smtClean="0"/>
              <a:t>Collaborate with URI College of Environment and Life Sciences (CELS) to develop agricultural models, sustainable energy system, &amp; human waste containment.</a:t>
            </a:r>
          </a:p>
          <a:p>
            <a:pPr lvl="1"/>
            <a:r>
              <a:rPr lang="en-US" dirty="0" smtClean="0"/>
              <a:t>As of 1 October 2010, on hold.</a:t>
            </a:r>
          </a:p>
          <a:p>
            <a:r>
              <a:rPr lang="en-US" dirty="0" smtClean="0"/>
              <a:t>Goal: </a:t>
            </a:r>
            <a:r>
              <a:rPr lang="en-US" smtClean="0"/>
              <a:t>Win a $200K </a:t>
            </a:r>
            <a:r>
              <a:rPr lang="en-US" dirty="0" smtClean="0"/>
              <a:t>Rhode Island Economic Development Council STAC (Science and Technology Advisory Council</a:t>
            </a:r>
            <a:r>
              <a:rPr lang="en-US" smtClean="0"/>
              <a:t>) grant </a:t>
            </a:r>
            <a:r>
              <a:rPr lang="en-US" dirty="0" smtClean="0"/>
              <a:t>for URI.</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5568" y="4197096"/>
            <a:ext cx="6876288" cy="1581912"/>
          </a:xfrm>
          <a:prstGeom prst="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 want the University of Rhode Island to be an institution that’s engaged very broadly on a global basis, especially in Africa and Asia”.  </a:t>
            </a:r>
          </a:p>
          <a:p>
            <a:r>
              <a:rPr lang="en-US" sz="2000" dirty="0" smtClean="0">
                <a:solidFill>
                  <a:schemeClr val="tx1"/>
                </a:solidFill>
              </a:rPr>
              <a:t>	David Dooley, URI president.  </a:t>
            </a:r>
          </a:p>
          <a:p>
            <a:r>
              <a:rPr lang="en-US" sz="2000" dirty="0" smtClean="0">
                <a:solidFill>
                  <a:schemeClr val="tx1"/>
                </a:solidFill>
              </a:rPr>
              <a:t>	Inauguration Speech, April 4, 2010.</a:t>
            </a:r>
            <a:endParaRPr lang="en-US" sz="2000" dirty="0">
              <a:solidFill>
                <a:schemeClr val="accent1">
                  <a:lumMod val="75000"/>
                </a:schemeClr>
              </a:solidFill>
            </a:endParaRPr>
          </a:p>
        </p:txBody>
      </p:sp>
      <p:sp>
        <p:nvSpPr>
          <p:cNvPr id="2" name="Title 1"/>
          <p:cNvSpPr>
            <a:spLocks noGrp="1"/>
          </p:cNvSpPr>
          <p:nvPr>
            <p:ph type="title"/>
          </p:nvPr>
        </p:nvSpPr>
        <p:spPr/>
        <p:txBody>
          <a:bodyPr/>
          <a:lstStyle/>
          <a:p>
            <a:r>
              <a:rPr lang="en-US" dirty="0" smtClean="0"/>
              <a:t>Conclusion</a:t>
            </a:r>
            <a:endParaRPr lang="en-US" dirty="0"/>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42</a:t>
            </a:fld>
            <a:endParaRPr kumimoji="0" lang="en-US" dirty="0"/>
          </a:p>
        </p:txBody>
      </p:sp>
      <p:sp>
        <p:nvSpPr>
          <p:cNvPr id="3" name="Content Placeholder 2"/>
          <p:cNvSpPr>
            <a:spLocks noGrp="1"/>
          </p:cNvSpPr>
          <p:nvPr>
            <p:ph sz="quarter" idx="1"/>
          </p:nvPr>
        </p:nvSpPr>
        <p:spPr>
          <a:xfrm>
            <a:off x="533400" y="1661161"/>
            <a:ext cx="8229600" cy="2691383"/>
          </a:xfrm>
        </p:spPr>
        <p:txBody>
          <a:bodyPr>
            <a:noAutofit/>
          </a:bodyPr>
          <a:lstStyle/>
          <a:p>
            <a:r>
              <a:rPr lang="en-US" sz="2000" dirty="0" smtClean="0"/>
              <a:t>This could be a great URI COE, CELS and CBA academic collaboration project to investigate a viable solution for an endemic, recurring world problem.</a:t>
            </a:r>
          </a:p>
          <a:p>
            <a:pPr>
              <a:buNone/>
            </a:pPr>
            <a:endParaRPr lang="en-US" sz="2000" dirty="0" smtClean="0"/>
          </a:p>
          <a:p>
            <a:r>
              <a:rPr lang="en-US" sz="2000" dirty="0" smtClean="0"/>
              <a:t>Or it could be a real ‘gap-filler’ shelter designed, developed, and manufactured in Rhode Island for millions of people in the United States  and around the World…</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4088" y="2819400"/>
            <a:ext cx="8010144" cy="1752600"/>
          </a:xfrm>
        </p:spPr>
        <p:txBody>
          <a:bodyPr>
            <a:normAutofit fontScale="77500" lnSpcReduction="20000"/>
          </a:bodyPr>
          <a:lstStyle/>
          <a:p>
            <a:r>
              <a:rPr lang="en-US" dirty="0" smtClean="0"/>
              <a:t>Sources and references</a:t>
            </a:r>
          </a:p>
          <a:p>
            <a:r>
              <a:rPr lang="en-US" dirty="0" smtClean="0"/>
              <a:t>Target production cost</a:t>
            </a:r>
          </a:p>
          <a:p>
            <a:r>
              <a:rPr lang="en-US" dirty="0" smtClean="0"/>
              <a:t>Strategic partners and suppliers</a:t>
            </a:r>
          </a:p>
          <a:p>
            <a:r>
              <a:rPr lang="en-US" dirty="0" smtClean="0"/>
              <a:t>Prototype Development staffing and skills</a:t>
            </a:r>
          </a:p>
          <a:p>
            <a:r>
              <a:rPr lang="en-US" dirty="0" smtClean="0"/>
              <a:t>Development Phase Products</a:t>
            </a:r>
          </a:p>
          <a:p>
            <a:r>
              <a:rPr lang="en-US" dirty="0" smtClean="0"/>
              <a:t>Team concept of operations</a:t>
            </a:r>
          </a:p>
          <a:p>
            <a:r>
              <a:rPr lang="en-US" dirty="0" smtClean="0"/>
              <a:t>Potential customers</a:t>
            </a:r>
          </a:p>
          <a:p>
            <a:r>
              <a:rPr lang="en-US" dirty="0" smtClean="0"/>
              <a:t>Field of dreams</a:t>
            </a:r>
          </a:p>
        </p:txBody>
      </p:sp>
      <p:sp>
        <p:nvSpPr>
          <p:cNvPr id="3" name="Title 2"/>
          <p:cNvSpPr>
            <a:spLocks noGrp="1"/>
          </p:cNvSpPr>
          <p:nvPr>
            <p:ph type="ctrTitle"/>
          </p:nvPr>
        </p:nvSpPr>
        <p:spPr/>
        <p:txBody>
          <a:bodyPr/>
          <a:lstStyle/>
          <a:p>
            <a:r>
              <a:rPr lang="en-US" dirty="0" smtClean="0"/>
              <a:t>Appendix</a:t>
            </a:r>
            <a:endParaRPr lang="en-US" dirty="0"/>
          </a:p>
        </p:txBody>
      </p:sp>
      <p:sp>
        <p:nvSpPr>
          <p:cNvPr id="5" name="Slide Number Placeholder 4"/>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43</a:t>
            </a:fld>
            <a:endParaRPr kumimoji="0" lang="en-US" dirty="0">
              <a:solidFill>
                <a:schemeClr val="tx2">
                  <a:shade val="90000"/>
                </a:schemeClr>
              </a:solidFill>
            </a:endParaRPr>
          </a:p>
        </p:txBody>
      </p:sp>
      <p:sp>
        <p:nvSpPr>
          <p:cNvPr id="6" name="Footer Placeholder 5"/>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txBox="1">
            <a:spLocks/>
          </p:cNvSpPr>
          <p:nvPr/>
        </p:nvSpPr>
        <p:spPr>
          <a:xfrm>
            <a:off x="7278624" y="6400800"/>
            <a:ext cx="1892808" cy="2743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Rev 26; September 13, 2010</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and References</a:t>
            </a:r>
            <a:endParaRPr lang="en-US" dirty="0"/>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44</a:t>
            </a:fld>
            <a:endParaRPr kumimoji="0" lang="en-US" dirty="0"/>
          </a:p>
        </p:txBody>
      </p:sp>
      <p:sp>
        <p:nvSpPr>
          <p:cNvPr id="3" name="Content Placeholder 2"/>
          <p:cNvSpPr>
            <a:spLocks noGrp="1"/>
          </p:cNvSpPr>
          <p:nvPr>
            <p:ph sz="quarter" idx="1"/>
          </p:nvPr>
        </p:nvSpPr>
        <p:spPr>
          <a:xfrm>
            <a:off x="533400" y="1752600"/>
            <a:ext cx="8229600" cy="3886199"/>
          </a:xfrm>
        </p:spPr>
        <p:txBody>
          <a:bodyPr>
            <a:normAutofit lnSpcReduction="10000"/>
          </a:bodyPr>
          <a:lstStyle/>
          <a:p>
            <a:r>
              <a:rPr lang="en-US" sz="2400" dirty="0" smtClean="0"/>
              <a:t>shelter centre, ‘Transitional Shelter Guidelines’, May 2009.</a:t>
            </a:r>
          </a:p>
          <a:p>
            <a:r>
              <a:rPr lang="en-US" sz="2400" dirty="0" smtClean="0"/>
              <a:t>World Shelters, ‘TransShel Proposal for Haiti Relief’, Transitional Shelter – Localizations to Recovery,  2009.</a:t>
            </a:r>
          </a:p>
          <a:p>
            <a:r>
              <a:rPr lang="en-US" sz="2400" dirty="0" smtClean="0"/>
              <a:t>Transitional Shelter Prototypes, shelter centre, November 2009.</a:t>
            </a:r>
          </a:p>
          <a:p>
            <a:r>
              <a:rPr lang="en-US" sz="2400" dirty="0" smtClean="0"/>
              <a:t>Shelter Projects 2008, UN Habitat, UNHCR, 2008.</a:t>
            </a:r>
          </a:p>
          <a:p>
            <a:r>
              <a:rPr lang="en-US" sz="2400" dirty="0" smtClean="0"/>
              <a:t>shelter centre, </a:t>
            </a:r>
            <a:r>
              <a:rPr lang="en-GB" sz="2400" dirty="0" smtClean="0"/>
              <a:t>Supporting the community of practice of the humanitarian shelter sector, CWGER Plenary Meeting, 22</a:t>
            </a:r>
            <a:r>
              <a:rPr lang="en-GB" sz="2400" baseline="30000" dirty="0" smtClean="0"/>
              <a:t>nd</a:t>
            </a:r>
            <a:r>
              <a:rPr lang="en-GB" sz="2400" dirty="0" smtClean="0"/>
              <a:t> September 2008. </a:t>
            </a:r>
          </a:p>
        </p:txBody>
      </p:sp>
      <p:sp>
        <p:nvSpPr>
          <p:cNvPr id="11" name="Footer Placeholder 10"/>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Production Costs</a:t>
            </a:r>
            <a:endParaRPr lang="en-US" dirty="0"/>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45</a:t>
            </a:fld>
            <a:endParaRPr kumimoji="0" lang="en-US" dirty="0"/>
          </a:p>
        </p:txBody>
      </p:sp>
      <p:sp>
        <p:nvSpPr>
          <p:cNvPr id="3" name="Content Placeholder 2"/>
          <p:cNvSpPr>
            <a:spLocks noGrp="1"/>
          </p:cNvSpPr>
          <p:nvPr>
            <p:ph sz="quarter" idx="1"/>
          </p:nvPr>
        </p:nvSpPr>
        <p:spPr>
          <a:xfrm>
            <a:off x="533400" y="1752600"/>
            <a:ext cx="8229600" cy="4501896"/>
          </a:xfrm>
        </p:spPr>
        <p:txBody>
          <a:bodyPr>
            <a:normAutofit fontScale="62500" lnSpcReduction="20000"/>
          </a:bodyPr>
          <a:lstStyle/>
          <a:p>
            <a:r>
              <a:rPr lang="en-US" dirty="0" smtClean="0"/>
              <a:t>Base panels (6) = $250</a:t>
            </a:r>
          </a:p>
          <a:p>
            <a:pPr lvl="1"/>
            <a:r>
              <a:rPr lang="en-US" dirty="0" smtClean="0"/>
              <a:t>Single sided molded plastic panels with underside stiffeners.</a:t>
            </a:r>
          </a:p>
          <a:p>
            <a:r>
              <a:rPr lang="en-US" dirty="0" smtClean="0"/>
              <a:t>Wall panels (6) = $600</a:t>
            </a:r>
          </a:p>
          <a:p>
            <a:pPr lvl="1"/>
            <a:r>
              <a:rPr lang="en-US" dirty="0" smtClean="0"/>
              <a:t>Double sided molded soybean plastic; heat absorbing-dissipating foam filled </a:t>
            </a:r>
            <a:r>
              <a:rPr lang="en-US" smtClean="0"/>
              <a:t>panels; thin </a:t>
            </a:r>
            <a:r>
              <a:rPr lang="en-US" dirty="0" smtClean="0"/>
              <a:t>skin; approximately 1 inch thick; one unique panel with sliding panel for door.</a:t>
            </a:r>
          </a:p>
          <a:p>
            <a:r>
              <a:rPr lang="en-US" dirty="0" smtClean="0"/>
              <a:t>Power Cap = $1200</a:t>
            </a:r>
          </a:p>
          <a:p>
            <a:pPr lvl="1"/>
            <a:r>
              <a:rPr lang="en-US" dirty="0" smtClean="0"/>
              <a:t>Soybean plastic injection molded cap, solar cell assemblies (4), wiring harnesses, rechargeable battery pack, LED light arrays, connectors, charge controller, power inverter, electronic enclosure, water filters, assembly labor.</a:t>
            </a:r>
          </a:p>
          <a:p>
            <a:r>
              <a:rPr lang="en-US" dirty="0" smtClean="0"/>
              <a:t>Column = $200</a:t>
            </a:r>
          </a:p>
          <a:p>
            <a:pPr lvl="1"/>
            <a:r>
              <a:rPr lang="en-US" dirty="0" smtClean="0"/>
              <a:t>PVC pipe (8’ = $120), hose assembly, connections, assembly labor.</a:t>
            </a:r>
          </a:p>
          <a:p>
            <a:r>
              <a:rPr lang="en-US" dirty="0" smtClean="0"/>
              <a:t>Miscellaneous = $350</a:t>
            </a:r>
          </a:p>
          <a:p>
            <a:pPr lvl="1"/>
            <a:r>
              <a:rPr lang="en-US" dirty="0" smtClean="0"/>
              <a:t>10 GrowBowls, 4 locking collars with tapped threads and seals, 8 threaded hand screws, 4 shelf and 2 table  segments, 2 tarps, ‘baffle bag’ toilet.</a:t>
            </a:r>
          </a:p>
          <a:p>
            <a:r>
              <a:rPr lang="en-US" dirty="0" smtClean="0"/>
              <a:t>Packaging = $3o0</a:t>
            </a:r>
          </a:p>
          <a:p>
            <a:pPr lvl="1"/>
            <a:r>
              <a:rPr lang="en-US" dirty="0" smtClean="0"/>
              <a:t>Strapping, assembly labor.</a:t>
            </a:r>
          </a:p>
          <a:p>
            <a:pPr lvl="1"/>
            <a:endParaRPr lang="en-US" dirty="0" smtClean="0"/>
          </a:p>
          <a:p>
            <a:r>
              <a:rPr lang="en-US" dirty="0" smtClean="0"/>
              <a:t>Production cost goal = &lt;$3,000.  </a:t>
            </a:r>
          </a:p>
          <a:p>
            <a:r>
              <a:rPr lang="en-US" dirty="0" smtClean="0"/>
              <a:t>Wholesale price goal = $4,000.</a:t>
            </a:r>
          </a:p>
          <a:p>
            <a:endParaRPr lang="en-US" dirty="0"/>
          </a:p>
        </p:txBody>
      </p:sp>
      <p:sp>
        <p:nvSpPr>
          <p:cNvPr id="11" name="Footer Placeholder 10"/>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Partners and Suppliers in RI and VA.</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46</a:t>
            </a:fld>
            <a:endParaRPr kumimoji="0" lang="en-US" dirty="0"/>
          </a:p>
        </p:txBody>
      </p:sp>
      <p:sp>
        <p:nvSpPr>
          <p:cNvPr id="6" name="Content Placeholder 5"/>
          <p:cNvSpPr>
            <a:spLocks noGrp="1"/>
          </p:cNvSpPr>
          <p:nvPr>
            <p:ph sz="quarter" idx="1"/>
          </p:nvPr>
        </p:nvSpPr>
        <p:spPr>
          <a:xfrm>
            <a:off x="301752" y="1527048"/>
            <a:ext cx="8503920" cy="4797552"/>
          </a:xfrm>
        </p:spPr>
        <p:txBody>
          <a:bodyPr>
            <a:normAutofit fontScale="77500" lnSpcReduction="20000"/>
          </a:bodyPr>
          <a:lstStyle/>
          <a:p>
            <a:r>
              <a:rPr lang="en-US" dirty="0" smtClean="0"/>
              <a:t>Hasbro, Inc., 1011 Newport Avenue Pawtucket, RI, 02861.  401-431-8697.</a:t>
            </a:r>
          </a:p>
          <a:p>
            <a:pPr lvl="1"/>
            <a:r>
              <a:rPr lang="en-US" dirty="0" smtClean="0"/>
              <a:t>International company with molded plastic experience.</a:t>
            </a:r>
          </a:p>
          <a:p>
            <a:r>
              <a:rPr lang="en-US" dirty="0" smtClean="0"/>
              <a:t>American Power Conversion, 132 Fairgrounds Road,  </a:t>
            </a:r>
            <a:br>
              <a:rPr lang="en-US" dirty="0" smtClean="0"/>
            </a:br>
            <a:r>
              <a:rPr lang="en-US" dirty="0" smtClean="0"/>
              <a:t>West Kingston, RI, 02892.  401-789-5735.</a:t>
            </a:r>
          </a:p>
          <a:p>
            <a:pPr lvl="1"/>
            <a:r>
              <a:rPr lang="en-US" dirty="0" smtClean="0"/>
              <a:t>Electrical engineering company to provide production wiring and power circuit fabrication.</a:t>
            </a:r>
          </a:p>
          <a:p>
            <a:r>
              <a:rPr lang="en-US" dirty="0" smtClean="0"/>
              <a:t>Alteris Renewables, Inc., 20 Burnside St 2nd Floor Bristol, RI, 401-396-9999.</a:t>
            </a:r>
          </a:p>
          <a:p>
            <a:pPr lvl="1"/>
            <a:r>
              <a:rPr lang="en-US" dirty="0" smtClean="0"/>
              <a:t>Solar panel systems experience and renewable energy.</a:t>
            </a:r>
          </a:p>
          <a:p>
            <a:r>
              <a:rPr lang="en-US" dirty="0" smtClean="0"/>
              <a:t>Mars Plastics, 45 Troy Street &amp; 40 Agnes Street, Providence, RI, 02909.  401-421-5275.</a:t>
            </a:r>
          </a:p>
          <a:p>
            <a:pPr lvl="1"/>
            <a:r>
              <a:rPr lang="en-US" dirty="0" smtClean="0"/>
              <a:t>100,000  sq ft injection composite molding facility.</a:t>
            </a:r>
          </a:p>
          <a:p>
            <a:r>
              <a:rPr lang="en-US" dirty="0" smtClean="0"/>
              <a:t>Tri-Mack™ Plastics Manufacturing Corp., Bristol, RI.   401-253-2140.</a:t>
            </a:r>
          </a:p>
          <a:p>
            <a:r>
              <a:rPr lang="en-US" dirty="0" smtClean="0"/>
              <a:t>Newell Rubbermaid Commercial Products, 3124 Valley Avenue Winchester, VA 22601.  540-667-8700</a:t>
            </a:r>
          </a:p>
          <a:p>
            <a:endParaRPr lang="en-US" dirty="0" smtClean="0"/>
          </a:p>
        </p:txBody>
      </p:sp>
      <p:sp>
        <p:nvSpPr>
          <p:cNvPr id="9" name="Footer Placeholder 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Prototype Development Staffing &amp; Skills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47</a:t>
            </a:fld>
            <a:endParaRPr kumimoji="0" lang="en-US" dirty="0"/>
          </a:p>
        </p:txBody>
      </p:sp>
      <p:sp>
        <p:nvSpPr>
          <p:cNvPr id="6" name="TextBox 5"/>
          <p:cNvSpPr txBox="1"/>
          <p:nvPr/>
        </p:nvSpPr>
        <p:spPr>
          <a:xfrm>
            <a:off x="3017520" y="1588009"/>
            <a:ext cx="2386584" cy="923330"/>
          </a:xfrm>
          <a:prstGeom prst="rect">
            <a:avLst/>
          </a:prstGeom>
          <a:solidFill>
            <a:schemeClr val="tx2">
              <a:lumMod val="40000"/>
              <a:lumOff val="60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Executive Council</a:t>
            </a:r>
          </a:p>
          <a:p>
            <a:pPr algn="ctr"/>
            <a:endParaRPr lang="en-US" dirty="0" smtClean="0"/>
          </a:p>
          <a:p>
            <a:pPr algn="ctr"/>
            <a:endParaRPr lang="en-US" dirty="0" smtClean="0"/>
          </a:p>
        </p:txBody>
      </p:sp>
      <p:cxnSp>
        <p:nvCxnSpPr>
          <p:cNvPr id="10" name="Straight Connector 9"/>
          <p:cNvCxnSpPr/>
          <p:nvPr/>
        </p:nvCxnSpPr>
        <p:spPr>
          <a:xfrm flipV="1">
            <a:off x="1490472" y="2776538"/>
            <a:ext cx="5919978" cy="11334"/>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a:stCxn id="217" idx="0"/>
          </p:cNvCxnSpPr>
          <p:nvPr/>
        </p:nvCxnSpPr>
        <p:spPr>
          <a:xfrm rot="5400000" flipH="1" flipV="1">
            <a:off x="1261206" y="3018950"/>
            <a:ext cx="459485" cy="7049"/>
          </a:xfrm>
          <a:prstGeom prst="line">
            <a:avLst/>
          </a:prstGeom>
          <a:ln w="15875"/>
        </p:spPr>
        <p:style>
          <a:lnRef idx="1">
            <a:schemeClr val="dk1"/>
          </a:lnRef>
          <a:fillRef idx="0">
            <a:schemeClr val="dk1"/>
          </a:fillRef>
          <a:effectRef idx="0">
            <a:schemeClr val="dk1"/>
          </a:effectRef>
          <a:fontRef idx="minor">
            <a:schemeClr val="tx1"/>
          </a:fontRef>
        </p:style>
      </p:cxnSp>
      <p:sp>
        <p:nvSpPr>
          <p:cNvPr id="74" name="Rectangle 73"/>
          <p:cNvSpPr/>
          <p:nvPr/>
        </p:nvSpPr>
        <p:spPr>
          <a:xfrm>
            <a:off x="6729984" y="3255264"/>
            <a:ext cx="1371600"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CBA Lead</a:t>
            </a:r>
            <a:endParaRPr lang="en-US" dirty="0">
              <a:solidFill>
                <a:schemeClr val="tx1"/>
              </a:solidFill>
            </a:endParaRPr>
          </a:p>
        </p:txBody>
      </p:sp>
      <p:cxnSp>
        <p:nvCxnSpPr>
          <p:cNvPr id="75" name="Straight Connector 74"/>
          <p:cNvCxnSpPr>
            <a:stCxn id="74" idx="0"/>
          </p:cNvCxnSpPr>
          <p:nvPr/>
        </p:nvCxnSpPr>
        <p:spPr>
          <a:xfrm rot="16200000" flipV="1">
            <a:off x="7176136" y="3015615"/>
            <a:ext cx="478726" cy="571"/>
          </a:xfrm>
          <a:prstGeom prst="line">
            <a:avLst/>
          </a:prstGeom>
          <a:ln w="15875"/>
        </p:spPr>
        <p:style>
          <a:lnRef idx="1">
            <a:schemeClr val="dk1"/>
          </a:lnRef>
          <a:fillRef idx="0">
            <a:schemeClr val="dk1"/>
          </a:fillRef>
          <a:effectRef idx="0">
            <a:schemeClr val="dk1"/>
          </a:effectRef>
          <a:fontRef idx="minor">
            <a:schemeClr val="tx1"/>
          </a:fontRef>
        </p:style>
      </p:cxnSp>
      <p:sp>
        <p:nvSpPr>
          <p:cNvPr id="191" name="TextBox 190"/>
          <p:cNvSpPr txBox="1"/>
          <p:nvPr/>
        </p:nvSpPr>
        <p:spPr>
          <a:xfrm>
            <a:off x="3365387" y="1813838"/>
            <a:ext cx="1754005" cy="738664"/>
          </a:xfrm>
          <a:prstGeom prst="rect">
            <a:avLst/>
          </a:prstGeom>
          <a:noFill/>
        </p:spPr>
        <p:txBody>
          <a:bodyPr wrap="none" rtlCol="0">
            <a:spAutoFit/>
          </a:bodyPr>
          <a:lstStyle/>
          <a:p>
            <a:pPr algn="ctr"/>
            <a:r>
              <a:rPr lang="en-US" sz="1400" dirty="0" smtClean="0"/>
              <a:t>Dean’s Reps </a:t>
            </a:r>
          </a:p>
          <a:p>
            <a:pPr algn="ctr"/>
            <a:r>
              <a:rPr lang="en-US" sz="1400" dirty="0" smtClean="0"/>
              <a:t>(CBA, COE, CELS), </a:t>
            </a:r>
          </a:p>
          <a:p>
            <a:pPr algn="ctr"/>
            <a:r>
              <a:rPr lang="en-US" sz="1400" dirty="0" smtClean="0"/>
              <a:t>EDC, R. Davids</a:t>
            </a:r>
          </a:p>
        </p:txBody>
      </p:sp>
      <p:sp>
        <p:nvSpPr>
          <p:cNvPr id="189" name="Footer Placeholder 18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217" name="Rectangle 216"/>
          <p:cNvSpPr/>
          <p:nvPr/>
        </p:nvSpPr>
        <p:spPr>
          <a:xfrm>
            <a:off x="801624" y="3252216"/>
            <a:ext cx="1371600"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COE Lead</a:t>
            </a:r>
            <a:endParaRPr lang="en-US" dirty="0">
              <a:solidFill>
                <a:schemeClr val="tx1"/>
              </a:solidFill>
            </a:endParaRPr>
          </a:p>
        </p:txBody>
      </p:sp>
      <p:cxnSp>
        <p:nvCxnSpPr>
          <p:cNvPr id="219" name="Straight Connector 218"/>
          <p:cNvCxnSpPr/>
          <p:nvPr/>
        </p:nvCxnSpPr>
        <p:spPr>
          <a:xfrm rot="5400000">
            <a:off x="-341377" y="4911853"/>
            <a:ext cx="2557276"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24" name="TextBox 223"/>
          <p:cNvSpPr txBox="1"/>
          <p:nvPr/>
        </p:nvSpPr>
        <p:spPr>
          <a:xfrm>
            <a:off x="1097280" y="3716797"/>
            <a:ext cx="1914307" cy="307777"/>
          </a:xfrm>
          <a:prstGeom prst="rect">
            <a:avLst/>
          </a:prstGeom>
          <a:noFill/>
        </p:spPr>
        <p:txBody>
          <a:bodyPr wrap="none" rtlCol="0">
            <a:spAutoFit/>
          </a:bodyPr>
          <a:lstStyle/>
          <a:p>
            <a:r>
              <a:rPr lang="en-US" sz="1400" dirty="0" smtClean="0"/>
              <a:t>Materials &amp; Processes</a:t>
            </a:r>
            <a:endParaRPr lang="en-US" sz="1400" dirty="0"/>
          </a:p>
        </p:txBody>
      </p:sp>
      <p:sp>
        <p:nvSpPr>
          <p:cNvPr id="225" name="TextBox 224"/>
          <p:cNvSpPr txBox="1"/>
          <p:nvPr/>
        </p:nvSpPr>
        <p:spPr>
          <a:xfrm>
            <a:off x="1103376" y="4125026"/>
            <a:ext cx="1927131" cy="307777"/>
          </a:xfrm>
          <a:prstGeom prst="rect">
            <a:avLst/>
          </a:prstGeom>
          <a:noFill/>
        </p:spPr>
        <p:txBody>
          <a:bodyPr wrap="none" rtlCol="0">
            <a:spAutoFit/>
          </a:bodyPr>
          <a:lstStyle/>
          <a:p>
            <a:r>
              <a:rPr lang="en-US" sz="1400" dirty="0" smtClean="0"/>
              <a:t>Solid Modeling / CAD</a:t>
            </a:r>
            <a:endParaRPr lang="en-US" sz="1400" dirty="0"/>
          </a:p>
        </p:txBody>
      </p:sp>
      <p:sp>
        <p:nvSpPr>
          <p:cNvPr id="226" name="TextBox 225"/>
          <p:cNvSpPr txBox="1"/>
          <p:nvPr/>
        </p:nvSpPr>
        <p:spPr>
          <a:xfrm>
            <a:off x="1100328" y="4920538"/>
            <a:ext cx="1008609" cy="307777"/>
          </a:xfrm>
          <a:prstGeom prst="rect">
            <a:avLst/>
          </a:prstGeom>
          <a:noFill/>
        </p:spPr>
        <p:txBody>
          <a:bodyPr wrap="none" rtlCol="0">
            <a:spAutoFit/>
          </a:bodyPr>
          <a:lstStyle/>
          <a:p>
            <a:r>
              <a:rPr lang="en-US" sz="1400" dirty="0" smtClean="0"/>
              <a:t>Structures</a:t>
            </a:r>
            <a:endParaRPr lang="en-US" sz="1400" dirty="0"/>
          </a:p>
        </p:txBody>
      </p:sp>
      <p:cxnSp>
        <p:nvCxnSpPr>
          <p:cNvPr id="232" name="Straight Connector 231"/>
          <p:cNvCxnSpPr/>
          <p:nvPr/>
        </p:nvCxnSpPr>
        <p:spPr>
          <a:xfrm>
            <a:off x="667512" y="4289618"/>
            <a:ext cx="454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676656" y="4670781"/>
            <a:ext cx="445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1088136" y="4524477"/>
            <a:ext cx="1071127" cy="307777"/>
          </a:xfrm>
          <a:prstGeom prst="rect">
            <a:avLst/>
          </a:prstGeom>
          <a:noFill/>
        </p:spPr>
        <p:txBody>
          <a:bodyPr wrap="none" rtlCol="0">
            <a:spAutoFit/>
          </a:bodyPr>
          <a:lstStyle/>
          <a:p>
            <a:r>
              <a:rPr lang="en-US" sz="1400" dirty="0" smtClean="0"/>
              <a:t>Electronics</a:t>
            </a:r>
            <a:endParaRPr lang="en-US" sz="1400" dirty="0"/>
          </a:p>
        </p:txBody>
      </p:sp>
      <p:sp>
        <p:nvSpPr>
          <p:cNvPr id="239" name="TextBox 238"/>
          <p:cNvSpPr txBox="1"/>
          <p:nvPr/>
        </p:nvSpPr>
        <p:spPr>
          <a:xfrm>
            <a:off x="1127760" y="5696990"/>
            <a:ext cx="2016899" cy="523220"/>
          </a:xfrm>
          <a:prstGeom prst="rect">
            <a:avLst/>
          </a:prstGeom>
          <a:noFill/>
        </p:spPr>
        <p:txBody>
          <a:bodyPr wrap="none" rtlCol="0">
            <a:spAutoFit/>
          </a:bodyPr>
          <a:lstStyle/>
          <a:p>
            <a:r>
              <a:rPr lang="en-US" sz="1400" dirty="0" smtClean="0"/>
              <a:t>Proposal Coordinator /</a:t>
            </a:r>
          </a:p>
          <a:p>
            <a:r>
              <a:rPr lang="en-US" sz="1400" dirty="0" smtClean="0"/>
              <a:t>Spec Writer</a:t>
            </a:r>
            <a:endParaRPr lang="en-US" sz="1400" dirty="0"/>
          </a:p>
        </p:txBody>
      </p:sp>
      <p:cxnSp>
        <p:nvCxnSpPr>
          <p:cNvPr id="244" name="Straight Connector 243"/>
          <p:cNvCxnSpPr/>
          <p:nvPr/>
        </p:nvCxnSpPr>
        <p:spPr>
          <a:xfrm>
            <a:off x="658368" y="3894289"/>
            <a:ext cx="4615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3782568" y="3252216"/>
            <a:ext cx="1371600" cy="381000"/>
          </a:xfrm>
          <a:prstGeom prst="rect">
            <a:avLst/>
          </a:prstGeom>
          <a:solidFill>
            <a:schemeClr val="tx2">
              <a:lumMod val="40000"/>
              <a:lumOff val="60000"/>
            </a:schemeClr>
          </a:solidFill>
          <a:ln w="19050">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CELS Lead</a:t>
            </a:r>
            <a:endParaRPr lang="en-US" dirty="0">
              <a:solidFill>
                <a:schemeClr val="tx1"/>
              </a:solidFill>
            </a:endParaRPr>
          </a:p>
        </p:txBody>
      </p:sp>
      <p:cxnSp>
        <p:nvCxnSpPr>
          <p:cNvPr id="307" name="Straight Connector 306"/>
          <p:cNvCxnSpPr/>
          <p:nvPr/>
        </p:nvCxnSpPr>
        <p:spPr>
          <a:xfrm>
            <a:off x="685800" y="5484434"/>
            <a:ext cx="441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04088" y="5865597"/>
            <a:ext cx="42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676656" y="5079961"/>
            <a:ext cx="4493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xtBox 312"/>
          <p:cNvSpPr txBox="1"/>
          <p:nvPr/>
        </p:nvSpPr>
        <p:spPr>
          <a:xfrm>
            <a:off x="329184" y="3026664"/>
            <a:ext cx="476412" cy="369332"/>
          </a:xfrm>
          <a:prstGeom prst="rect">
            <a:avLst/>
          </a:prstGeom>
          <a:noFill/>
        </p:spPr>
        <p:txBody>
          <a:bodyPr wrap="none" rtlCol="0">
            <a:spAutoFit/>
          </a:bodyPr>
          <a:lstStyle/>
          <a:p>
            <a:r>
              <a:rPr lang="en-US" dirty="0" smtClean="0"/>
              <a:t>EP</a:t>
            </a:r>
            <a:endParaRPr lang="en-US" dirty="0"/>
          </a:p>
        </p:txBody>
      </p:sp>
      <p:sp>
        <p:nvSpPr>
          <p:cNvPr id="320" name="TextBox 319"/>
          <p:cNvSpPr txBox="1"/>
          <p:nvPr/>
        </p:nvSpPr>
        <p:spPr>
          <a:xfrm>
            <a:off x="237744" y="3655618"/>
            <a:ext cx="455574" cy="338554"/>
          </a:xfrm>
          <a:prstGeom prst="rect">
            <a:avLst/>
          </a:prstGeom>
          <a:noFill/>
        </p:spPr>
        <p:txBody>
          <a:bodyPr wrap="none" rtlCol="0">
            <a:spAutoFit/>
          </a:bodyPr>
          <a:lstStyle/>
          <a:p>
            <a:r>
              <a:rPr lang="en-US" sz="1600" dirty="0" smtClean="0"/>
              <a:t>1.0</a:t>
            </a:r>
            <a:endParaRPr lang="en-US" sz="1600" dirty="0"/>
          </a:p>
        </p:txBody>
      </p:sp>
      <p:sp>
        <p:nvSpPr>
          <p:cNvPr id="321" name="TextBox 320"/>
          <p:cNvSpPr txBox="1"/>
          <p:nvPr/>
        </p:nvSpPr>
        <p:spPr>
          <a:xfrm>
            <a:off x="234696" y="4091482"/>
            <a:ext cx="455574" cy="338554"/>
          </a:xfrm>
          <a:prstGeom prst="rect">
            <a:avLst/>
          </a:prstGeom>
          <a:noFill/>
        </p:spPr>
        <p:txBody>
          <a:bodyPr wrap="none" rtlCol="0">
            <a:spAutoFit/>
          </a:bodyPr>
          <a:lstStyle/>
          <a:p>
            <a:r>
              <a:rPr lang="en-US" sz="1600" dirty="0" smtClean="0"/>
              <a:t>1.0</a:t>
            </a:r>
            <a:endParaRPr lang="en-US" sz="1600" dirty="0"/>
          </a:p>
        </p:txBody>
      </p:sp>
      <p:sp>
        <p:nvSpPr>
          <p:cNvPr id="322" name="TextBox 321"/>
          <p:cNvSpPr txBox="1"/>
          <p:nvPr/>
        </p:nvSpPr>
        <p:spPr>
          <a:xfrm>
            <a:off x="231648" y="4445050"/>
            <a:ext cx="455574" cy="338554"/>
          </a:xfrm>
          <a:prstGeom prst="rect">
            <a:avLst/>
          </a:prstGeom>
          <a:noFill/>
        </p:spPr>
        <p:txBody>
          <a:bodyPr wrap="none" rtlCol="0">
            <a:spAutoFit/>
          </a:bodyPr>
          <a:lstStyle/>
          <a:p>
            <a:r>
              <a:rPr lang="en-US" sz="1600" dirty="0" smtClean="0"/>
              <a:t>1.0</a:t>
            </a:r>
            <a:endParaRPr lang="en-US" sz="1600" dirty="0"/>
          </a:p>
        </p:txBody>
      </p:sp>
      <p:sp>
        <p:nvSpPr>
          <p:cNvPr id="323" name="TextBox 322"/>
          <p:cNvSpPr txBox="1"/>
          <p:nvPr/>
        </p:nvSpPr>
        <p:spPr>
          <a:xfrm>
            <a:off x="228600" y="4871770"/>
            <a:ext cx="476412" cy="338554"/>
          </a:xfrm>
          <a:prstGeom prst="rect">
            <a:avLst/>
          </a:prstGeom>
          <a:noFill/>
        </p:spPr>
        <p:txBody>
          <a:bodyPr wrap="none" rtlCol="0">
            <a:spAutoFit/>
          </a:bodyPr>
          <a:lstStyle/>
          <a:p>
            <a:r>
              <a:rPr lang="en-US" sz="1600" dirty="0" smtClean="0"/>
              <a:t>0.5</a:t>
            </a:r>
            <a:endParaRPr lang="en-US" sz="1600" dirty="0"/>
          </a:p>
        </p:txBody>
      </p:sp>
      <p:sp>
        <p:nvSpPr>
          <p:cNvPr id="324" name="TextBox 323"/>
          <p:cNvSpPr txBox="1"/>
          <p:nvPr/>
        </p:nvSpPr>
        <p:spPr>
          <a:xfrm>
            <a:off x="225552" y="5280202"/>
            <a:ext cx="476412" cy="338554"/>
          </a:xfrm>
          <a:prstGeom prst="rect">
            <a:avLst/>
          </a:prstGeom>
          <a:noFill/>
        </p:spPr>
        <p:txBody>
          <a:bodyPr wrap="none" rtlCol="0">
            <a:spAutoFit/>
          </a:bodyPr>
          <a:lstStyle/>
          <a:p>
            <a:r>
              <a:rPr lang="en-US" sz="1600" dirty="0" smtClean="0"/>
              <a:t>0.5</a:t>
            </a:r>
            <a:endParaRPr lang="en-US" sz="1600" dirty="0"/>
          </a:p>
        </p:txBody>
      </p:sp>
      <p:sp>
        <p:nvSpPr>
          <p:cNvPr id="326" name="TextBox 325"/>
          <p:cNvSpPr txBox="1"/>
          <p:nvPr/>
        </p:nvSpPr>
        <p:spPr>
          <a:xfrm>
            <a:off x="1124712" y="5300750"/>
            <a:ext cx="1771639" cy="307777"/>
          </a:xfrm>
          <a:prstGeom prst="rect">
            <a:avLst/>
          </a:prstGeom>
          <a:noFill/>
        </p:spPr>
        <p:txBody>
          <a:bodyPr wrap="none" rtlCol="0">
            <a:spAutoFit/>
          </a:bodyPr>
          <a:lstStyle/>
          <a:p>
            <a:r>
              <a:rPr lang="en-US" sz="1400" dirty="0" smtClean="0"/>
              <a:t>System Engineering</a:t>
            </a:r>
            <a:endParaRPr lang="en-US" sz="1400" dirty="0"/>
          </a:p>
        </p:txBody>
      </p:sp>
      <p:sp>
        <p:nvSpPr>
          <p:cNvPr id="327" name="TextBox 326"/>
          <p:cNvSpPr txBox="1"/>
          <p:nvPr/>
        </p:nvSpPr>
        <p:spPr>
          <a:xfrm>
            <a:off x="231648" y="5642914"/>
            <a:ext cx="476412" cy="338554"/>
          </a:xfrm>
          <a:prstGeom prst="rect">
            <a:avLst/>
          </a:prstGeom>
          <a:noFill/>
        </p:spPr>
        <p:txBody>
          <a:bodyPr wrap="none" rtlCol="0">
            <a:spAutoFit/>
          </a:bodyPr>
          <a:lstStyle/>
          <a:p>
            <a:r>
              <a:rPr lang="en-US" sz="1600" dirty="0" smtClean="0"/>
              <a:t>0.5</a:t>
            </a:r>
            <a:endParaRPr lang="en-US" sz="1600" dirty="0"/>
          </a:p>
        </p:txBody>
      </p:sp>
      <p:cxnSp>
        <p:nvCxnSpPr>
          <p:cNvPr id="328" name="Straight Connector 327"/>
          <p:cNvCxnSpPr/>
          <p:nvPr/>
        </p:nvCxnSpPr>
        <p:spPr>
          <a:xfrm rot="5400000">
            <a:off x="2654807" y="4917949"/>
            <a:ext cx="2557276"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29" name="TextBox 328"/>
          <p:cNvSpPr txBox="1"/>
          <p:nvPr/>
        </p:nvSpPr>
        <p:spPr>
          <a:xfrm>
            <a:off x="4093464" y="3722893"/>
            <a:ext cx="1202573" cy="307777"/>
          </a:xfrm>
          <a:prstGeom prst="rect">
            <a:avLst/>
          </a:prstGeom>
          <a:noFill/>
        </p:spPr>
        <p:txBody>
          <a:bodyPr wrap="none" rtlCol="0">
            <a:spAutoFit/>
          </a:bodyPr>
          <a:lstStyle/>
          <a:p>
            <a:r>
              <a:rPr lang="en-US" sz="1400" dirty="0" smtClean="0"/>
              <a:t>Solar Energy</a:t>
            </a:r>
            <a:endParaRPr lang="en-US" sz="1400" dirty="0"/>
          </a:p>
        </p:txBody>
      </p:sp>
      <p:sp>
        <p:nvSpPr>
          <p:cNvPr id="330" name="TextBox 329"/>
          <p:cNvSpPr txBox="1"/>
          <p:nvPr/>
        </p:nvSpPr>
        <p:spPr>
          <a:xfrm>
            <a:off x="4099560" y="4131122"/>
            <a:ext cx="1242648" cy="307777"/>
          </a:xfrm>
          <a:prstGeom prst="rect">
            <a:avLst/>
          </a:prstGeom>
          <a:noFill/>
        </p:spPr>
        <p:txBody>
          <a:bodyPr wrap="none" rtlCol="0">
            <a:spAutoFit/>
          </a:bodyPr>
          <a:lstStyle/>
          <a:p>
            <a:r>
              <a:rPr lang="en-US" sz="1400" dirty="0" smtClean="0"/>
              <a:t>Plant Science</a:t>
            </a:r>
            <a:endParaRPr lang="en-US" sz="1400" dirty="0"/>
          </a:p>
        </p:txBody>
      </p:sp>
      <p:sp>
        <p:nvSpPr>
          <p:cNvPr id="331" name="TextBox 330"/>
          <p:cNvSpPr txBox="1"/>
          <p:nvPr/>
        </p:nvSpPr>
        <p:spPr>
          <a:xfrm>
            <a:off x="4096512" y="4926634"/>
            <a:ext cx="1390124" cy="307777"/>
          </a:xfrm>
          <a:prstGeom prst="rect">
            <a:avLst/>
          </a:prstGeom>
          <a:noFill/>
        </p:spPr>
        <p:txBody>
          <a:bodyPr wrap="none" rtlCol="0">
            <a:spAutoFit/>
          </a:bodyPr>
          <a:lstStyle/>
          <a:p>
            <a:r>
              <a:rPr lang="en-US" sz="1400" dirty="0" smtClean="0"/>
              <a:t>Bioengineering</a:t>
            </a:r>
            <a:endParaRPr lang="en-US" sz="1400" dirty="0"/>
          </a:p>
        </p:txBody>
      </p:sp>
      <p:cxnSp>
        <p:nvCxnSpPr>
          <p:cNvPr id="332" name="Straight Connector 331"/>
          <p:cNvCxnSpPr/>
          <p:nvPr/>
        </p:nvCxnSpPr>
        <p:spPr>
          <a:xfrm>
            <a:off x="3663696" y="4295714"/>
            <a:ext cx="454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3672840" y="4676877"/>
            <a:ext cx="445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4084320" y="4530573"/>
            <a:ext cx="1003801" cy="307777"/>
          </a:xfrm>
          <a:prstGeom prst="rect">
            <a:avLst/>
          </a:prstGeom>
          <a:noFill/>
        </p:spPr>
        <p:txBody>
          <a:bodyPr wrap="none" rtlCol="0">
            <a:spAutoFit/>
          </a:bodyPr>
          <a:lstStyle/>
          <a:p>
            <a:r>
              <a:rPr lang="en-US" sz="1400" dirty="0" smtClean="0"/>
              <a:t>Chemistry</a:t>
            </a:r>
            <a:endParaRPr lang="en-US" sz="1400" dirty="0"/>
          </a:p>
        </p:txBody>
      </p:sp>
      <p:sp>
        <p:nvSpPr>
          <p:cNvPr id="335" name="TextBox 334"/>
          <p:cNvSpPr txBox="1"/>
          <p:nvPr/>
        </p:nvSpPr>
        <p:spPr>
          <a:xfrm>
            <a:off x="4096512" y="5319038"/>
            <a:ext cx="1287532" cy="307777"/>
          </a:xfrm>
          <a:prstGeom prst="rect">
            <a:avLst/>
          </a:prstGeom>
          <a:noFill/>
        </p:spPr>
        <p:txBody>
          <a:bodyPr wrap="none" rtlCol="0">
            <a:spAutoFit/>
          </a:bodyPr>
          <a:lstStyle/>
          <a:p>
            <a:r>
              <a:rPr lang="en-US" sz="1400" dirty="0" smtClean="0"/>
              <a:t>System Safety</a:t>
            </a:r>
            <a:endParaRPr lang="en-US" sz="1400" dirty="0"/>
          </a:p>
        </p:txBody>
      </p:sp>
      <p:cxnSp>
        <p:nvCxnSpPr>
          <p:cNvPr id="336" name="Straight Connector 335"/>
          <p:cNvCxnSpPr/>
          <p:nvPr/>
        </p:nvCxnSpPr>
        <p:spPr>
          <a:xfrm>
            <a:off x="3654552" y="3891241"/>
            <a:ext cx="4615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3681984" y="5490530"/>
            <a:ext cx="441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3700272" y="5871693"/>
            <a:ext cx="42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3672840" y="5086057"/>
            <a:ext cx="4493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TextBox 339"/>
          <p:cNvSpPr txBox="1"/>
          <p:nvPr/>
        </p:nvSpPr>
        <p:spPr>
          <a:xfrm>
            <a:off x="3233928" y="3661714"/>
            <a:ext cx="455574" cy="338554"/>
          </a:xfrm>
          <a:prstGeom prst="rect">
            <a:avLst/>
          </a:prstGeom>
          <a:noFill/>
        </p:spPr>
        <p:txBody>
          <a:bodyPr wrap="none" rtlCol="0">
            <a:spAutoFit/>
          </a:bodyPr>
          <a:lstStyle/>
          <a:p>
            <a:r>
              <a:rPr lang="en-US" sz="1600" dirty="0" smtClean="0"/>
              <a:t>1.0</a:t>
            </a:r>
            <a:endParaRPr lang="en-US" sz="1600" dirty="0"/>
          </a:p>
        </p:txBody>
      </p:sp>
      <p:sp>
        <p:nvSpPr>
          <p:cNvPr id="341" name="TextBox 340"/>
          <p:cNvSpPr txBox="1"/>
          <p:nvPr/>
        </p:nvSpPr>
        <p:spPr>
          <a:xfrm>
            <a:off x="3230880" y="4097578"/>
            <a:ext cx="455574" cy="338554"/>
          </a:xfrm>
          <a:prstGeom prst="rect">
            <a:avLst/>
          </a:prstGeom>
          <a:noFill/>
        </p:spPr>
        <p:txBody>
          <a:bodyPr wrap="none" rtlCol="0">
            <a:spAutoFit/>
          </a:bodyPr>
          <a:lstStyle/>
          <a:p>
            <a:r>
              <a:rPr lang="en-US" sz="1600" dirty="0" smtClean="0"/>
              <a:t>1.0</a:t>
            </a:r>
            <a:endParaRPr lang="en-US" sz="1600" dirty="0"/>
          </a:p>
        </p:txBody>
      </p:sp>
      <p:sp>
        <p:nvSpPr>
          <p:cNvPr id="342" name="TextBox 341"/>
          <p:cNvSpPr txBox="1"/>
          <p:nvPr/>
        </p:nvSpPr>
        <p:spPr>
          <a:xfrm>
            <a:off x="3227832" y="4451146"/>
            <a:ext cx="476412" cy="338554"/>
          </a:xfrm>
          <a:prstGeom prst="rect">
            <a:avLst/>
          </a:prstGeom>
          <a:noFill/>
        </p:spPr>
        <p:txBody>
          <a:bodyPr wrap="none" rtlCol="0">
            <a:spAutoFit/>
          </a:bodyPr>
          <a:lstStyle/>
          <a:p>
            <a:r>
              <a:rPr lang="en-US" sz="1600" dirty="0" smtClean="0"/>
              <a:t>0.5</a:t>
            </a:r>
            <a:endParaRPr lang="en-US" sz="1600" dirty="0"/>
          </a:p>
        </p:txBody>
      </p:sp>
      <p:sp>
        <p:nvSpPr>
          <p:cNvPr id="343" name="TextBox 342"/>
          <p:cNvSpPr txBox="1"/>
          <p:nvPr/>
        </p:nvSpPr>
        <p:spPr>
          <a:xfrm>
            <a:off x="3224784" y="4877866"/>
            <a:ext cx="455574" cy="338554"/>
          </a:xfrm>
          <a:prstGeom prst="rect">
            <a:avLst/>
          </a:prstGeom>
          <a:noFill/>
        </p:spPr>
        <p:txBody>
          <a:bodyPr wrap="none" rtlCol="0">
            <a:spAutoFit/>
          </a:bodyPr>
          <a:lstStyle/>
          <a:p>
            <a:r>
              <a:rPr lang="en-US" sz="1600" dirty="0" smtClean="0"/>
              <a:t>1.0</a:t>
            </a:r>
            <a:endParaRPr lang="en-US" sz="1600" dirty="0"/>
          </a:p>
        </p:txBody>
      </p:sp>
      <p:sp>
        <p:nvSpPr>
          <p:cNvPr id="344" name="TextBox 343"/>
          <p:cNvSpPr txBox="1"/>
          <p:nvPr/>
        </p:nvSpPr>
        <p:spPr>
          <a:xfrm>
            <a:off x="3221736" y="5286298"/>
            <a:ext cx="476412" cy="338554"/>
          </a:xfrm>
          <a:prstGeom prst="rect">
            <a:avLst/>
          </a:prstGeom>
          <a:noFill/>
        </p:spPr>
        <p:txBody>
          <a:bodyPr wrap="none" rtlCol="0">
            <a:spAutoFit/>
          </a:bodyPr>
          <a:lstStyle/>
          <a:p>
            <a:r>
              <a:rPr lang="en-US" sz="1600" dirty="0" smtClean="0"/>
              <a:t>0.5</a:t>
            </a:r>
            <a:endParaRPr lang="en-US" sz="1600" dirty="0"/>
          </a:p>
        </p:txBody>
      </p:sp>
      <p:sp>
        <p:nvSpPr>
          <p:cNvPr id="345" name="TextBox 344"/>
          <p:cNvSpPr txBox="1"/>
          <p:nvPr/>
        </p:nvSpPr>
        <p:spPr>
          <a:xfrm>
            <a:off x="4093464" y="5700038"/>
            <a:ext cx="2016899" cy="523220"/>
          </a:xfrm>
          <a:prstGeom prst="rect">
            <a:avLst/>
          </a:prstGeom>
          <a:noFill/>
        </p:spPr>
        <p:txBody>
          <a:bodyPr wrap="none" rtlCol="0">
            <a:spAutoFit/>
          </a:bodyPr>
          <a:lstStyle/>
          <a:p>
            <a:r>
              <a:rPr lang="en-US" sz="1400" dirty="0" smtClean="0"/>
              <a:t>Proposal Coordinator /</a:t>
            </a:r>
          </a:p>
          <a:p>
            <a:r>
              <a:rPr lang="en-US" sz="1400" dirty="0" smtClean="0"/>
              <a:t>Spec Writer</a:t>
            </a:r>
            <a:endParaRPr lang="en-US" sz="1400" dirty="0"/>
          </a:p>
        </p:txBody>
      </p:sp>
      <p:sp>
        <p:nvSpPr>
          <p:cNvPr id="346" name="TextBox 345"/>
          <p:cNvSpPr txBox="1"/>
          <p:nvPr/>
        </p:nvSpPr>
        <p:spPr>
          <a:xfrm>
            <a:off x="3227832" y="5649010"/>
            <a:ext cx="476412" cy="338554"/>
          </a:xfrm>
          <a:prstGeom prst="rect">
            <a:avLst/>
          </a:prstGeom>
          <a:noFill/>
        </p:spPr>
        <p:txBody>
          <a:bodyPr wrap="none" rtlCol="0">
            <a:spAutoFit/>
          </a:bodyPr>
          <a:lstStyle/>
          <a:p>
            <a:r>
              <a:rPr lang="en-US" sz="1600" dirty="0" smtClean="0"/>
              <a:t>0.5</a:t>
            </a:r>
            <a:endParaRPr lang="en-US" sz="1600" dirty="0"/>
          </a:p>
        </p:txBody>
      </p:sp>
      <p:sp>
        <p:nvSpPr>
          <p:cNvPr id="347" name="TextBox 346"/>
          <p:cNvSpPr txBox="1"/>
          <p:nvPr/>
        </p:nvSpPr>
        <p:spPr>
          <a:xfrm>
            <a:off x="3224784" y="3005328"/>
            <a:ext cx="476412" cy="369332"/>
          </a:xfrm>
          <a:prstGeom prst="rect">
            <a:avLst/>
          </a:prstGeom>
          <a:noFill/>
        </p:spPr>
        <p:txBody>
          <a:bodyPr wrap="none" rtlCol="0">
            <a:spAutoFit/>
          </a:bodyPr>
          <a:lstStyle/>
          <a:p>
            <a:r>
              <a:rPr lang="en-US" dirty="0" smtClean="0"/>
              <a:t>EP</a:t>
            </a:r>
            <a:endParaRPr lang="en-US" dirty="0"/>
          </a:p>
        </p:txBody>
      </p:sp>
      <p:cxnSp>
        <p:nvCxnSpPr>
          <p:cNvPr id="348" name="Straight Connector 347"/>
          <p:cNvCxnSpPr/>
          <p:nvPr/>
        </p:nvCxnSpPr>
        <p:spPr>
          <a:xfrm rot="5400000">
            <a:off x="5596127" y="4924045"/>
            <a:ext cx="2557276"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49" name="TextBox 348"/>
          <p:cNvSpPr txBox="1"/>
          <p:nvPr/>
        </p:nvSpPr>
        <p:spPr>
          <a:xfrm>
            <a:off x="7034784" y="3728989"/>
            <a:ext cx="1263487" cy="307777"/>
          </a:xfrm>
          <a:prstGeom prst="rect">
            <a:avLst/>
          </a:prstGeom>
          <a:noFill/>
        </p:spPr>
        <p:txBody>
          <a:bodyPr wrap="none" rtlCol="0">
            <a:spAutoFit/>
          </a:bodyPr>
          <a:lstStyle/>
          <a:p>
            <a:r>
              <a:rPr lang="en-US" sz="1400" dirty="0" smtClean="0"/>
              <a:t>User Analysis</a:t>
            </a:r>
            <a:endParaRPr lang="en-US" sz="1400" dirty="0"/>
          </a:p>
        </p:txBody>
      </p:sp>
      <p:sp>
        <p:nvSpPr>
          <p:cNvPr id="350" name="TextBox 349"/>
          <p:cNvSpPr txBox="1"/>
          <p:nvPr/>
        </p:nvSpPr>
        <p:spPr>
          <a:xfrm>
            <a:off x="7040880" y="4137218"/>
            <a:ext cx="1010213" cy="307777"/>
          </a:xfrm>
          <a:prstGeom prst="rect">
            <a:avLst/>
          </a:prstGeom>
          <a:noFill/>
        </p:spPr>
        <p:txBody>
          <a:bodyPr wrap="none" rtlCol="0">
            <a:spAutoFit/>
          </a:bodyPr>
          <a:lstStyle/>
          <a:p>
            <a:r>
              <a:rPr lang="en-US" sz="1400" dirty="0" smtClean="0"/>
              <a:t>Marketing</a:t>
            </a:r>
            <a:endParaRPr lang="en-US" sz="1400" dirty="0"/>
          </a:p>
        </p:txBody>
      </p:sp>
      <p:sp>
        <p:nvSpPr>
          <p:cNvPr id="351" name="TextBox 350"/>
          <p:cNvSpPr txBox="1"/>
          <p:nvPr/>
        </p:nvSpPr>
        <p:spPr>
          <a:xfrm>
            <a:off x="7037832" y="4932730"/>
            <a:ext cx="1451038" cy="307777"/>
          </a:xfrm>
          <a:prstGeom prst="rect">
            <a:avLst/>
          </a:prstGeom>
          <a:noFill/>
        </p:spPr>
        <p:txBody>
          <a:bodyPr wrap="none" rtlCol="0">
            <a:spAutoFit/>
          </a:bodyPr>
          <a:lstStyle/>
          <a:p>
            <a:r>
              <a:rPr lang="en-US" sz="1400" dirty="0" smtClean="0"/>
              <a:t>System Security</a:t>
            </a:r>
            <a:endParaRPr lang="en-US" sz="1400" dirty="0"/>
          </a:p>
        </p:txBody>
      </p:sp>
      <p:cxnSp>
        <p:nvCxnSpPr>
          <p:cNvPr id="352" name="Straight Connector 351"/>
          <p:cNvCxnSpPr/>
          <p:nvPr/>
        </p:nvCxnSpPr>
        <p:spPr>
          <a:xfrm>
            <a:off x="6605016" y="4301810"/>
            <a:ext cx="454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6614160" y="4682973"/>
            <a:ext cx="445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p:cNvSpPr txBox="1"/>
          <p:nvPr/>
        </p:nvSpPr>
        <p:spPr>
          <a:xfrm>
            <a:off x="7025640" y="4536669"/>
            <a:ext cx="617477" cy="307777"/>
          </a:xfrm>
          <a:prstGeom prst="rect">
            <a:avLst/>
          </a:prstGeom>
          <a:noFill/>
        </p:spPr>
        <p:txBody>
          <a:bodyPr wrap="none" rtlCol="0">
            <a:spAutoFit/>
          </a:bodyPr>
          <a:lstStyle/>
          <a:p>
            <a:r>
              <a:rPr lang="en-US" sz="1400" dirty="0" smtClean="0"/>
              <a:t>Plans</a:t>
            </a:r>
            <a:endParaRPr lang="en-US" sz="1400" dirty="0"/>
          </a:p>
        </p:txBody>
      </p:sp>
      <p:sp>
        <p:nvSpPr>
          <p:cNvPr id="355" name="TextBox 354"/>
          <p:cNvSpPr txBox="1"/>
          <p:nvPr/>
        </p:nvSpPr>
        <p:spPr>
          <a:xfrm>
            <a:off x="7037832" y="5325134"/>
            <a:ext cx="949299" cy="307777"/>
          </a:xfrm>
          <a:prstGeom prst="rect">
            <a:avLst/>
          </a:prstGeom>
          <a:noFill/>
        </p:spPr>
        <p:txBody>
          <a:bodyPr wrap="none" rtlCol="0">
            <a:spAutoFit/>
          </a:bodyPr>
          <a:lstStyle/>
          <a:p>
            <a:r>
              <a:rPr lang="en-US" sz="1400" dirty="0" smtClean="0"/>
              <a:t>Contracts</a:t>
            </a:r>
            <a:endParaRPr lang="en-US" sz="1400" dirty="0"/>
          </a:p>
        </p:txBody>
      </p:sp>
      <p:cxnSp>
        <p:nvCxnSpPr>
          <p:cNvPr id="356" name="Straight Connector 355"/>
          <p:cNvCxnSpPr/>
          <p:nvPr/>
        </p:nvCxnSpPr>
        <p:spPr>
          <a:xfrm>
            <a:off x="6595872" y="3897337"/>
            <a:ext cx="4615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623304" y="5496626"/>
            <a:ext cx="441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641592" y="5877789"/>
            <a:ext cx="42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614160" y="5092153"/>
            <a:ext cx="4493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TextBox 359"/>
          <p:cNvSpPr txBox="1"/>
          <p:nvPr/>
        </p:nvSpPr>
        <p:spPr>
          <a:xfrm>
            <a:off x="6175248" y="3667810"/>
            <a:ext cx="455574" cy="338554"/>
          </a:xfrm>
          <a:prstGeom prst="rect">
            <a:avLst/>
          </a:prstGeom>
          <a:noFill/>
        </p:spPr>
        <p:txBody>
          <a:bodyPr wrap="none" rtlCol="0">
            <a:spAutoFit/>
          </a:bodyPr>
          <a:lstStyle/>
          <a:p>
            <a:r>
              <a:rPr lang="en-US" sz="1600" dirty="0" smtClean="0"/>
              <a:t>1.0</a:t>
            </a:r>
            <a:endParaRPr lang="en-US" sz="1600" dirty="0"/>
          </a:p>
        </p:txBody>
      </p:sp>
      <p:sp>
        <p:nvSpPr>
          <p:cNvPr id="361" name="TextBox 360"/>
          <p:cNvSpPr txBox="1"/>
          <p:nvPr/>
        </p:nvSpPr>
        <p:spPr>
          <a:xfrm>
            <a:off x="6172200" y="4103674"/>
            <a:ext cx="455574" cy="338554"/>
          </a:xfrm>
          <a:prstGeom prst="rect">
            <a:avLst/>
          </a:prstGeom>
          <a:noFill/>
        </p:spPr>
        <p:txBody>
          <a:bodyPr wrap="none" rtlCol="0">
            <a:spAutoFit/>
          </a:bodyPr>
          <a:lstStyle/>
          <a:p>
            <a:r>
              <a:rPr lang="en-US" sz="1600" dirty="0" smtClean="0"/>
              <a:t>1.0</a:t>
            </a:r>
            <a:endParaRPr lang="en-US" sz="1600" dirty="0"/>
          </a:p>
        </p:txBody>
      </p:sp>
      <p:sp>
        <p:nvSpPr>
          <p:cNvPr id="362" name="TextBox 361"/>
          <p:cNvSpPr txBox="1"/>
          <p:nvPr/>
        </p:nvSpPr>
        <p:spPr>
          <a:xfrm>
            <a:off x="6169152" y="4457242"/>
            <a:ext cx="482824" cy="338554"/>
          </a:xfrm>
          <a:prstGeom prst="rect">
            <a:avLst/>
          </a:prstGeom>
          <a:noFill/>
        </p:spPr>
        <p:txBody>
          <a:bodyPr wrap="none" rtlCol="0">
            <a:spAutoFit/>
          </a:bodyPr>
          <a:lstStyle/>
          <a:p>
            <a:r>
              <a:rPr lang="en-US" sz="1600" dirty="0" smtClean="0"/>
              <a:t>2.0</a:t>
            </a:r>
            <a:endParaRPr lang="en-US" sz="1600" dirty="0"/>
          </a:p>
        </p:txBody>
      </p:sp>
      <p:sp>
        <p:nvSpPr>
          <p:cNvPr id="363" name="TextBox 362"/>
          <p:cNvSpPr txBox="1"/>
          <p:nvPr/>
        </p:nvSpPr>
        <p:spPr>
          <a:xfrm>
            <a:off x="6166104" y="4883962"/>
            <a:ext cx="476412" cy="338554"/>
          </a:xfrm>
          <a:prstGeom prst="rect">
            <a:avLst/>
          </a:prstGeom>
          <a:noFill/>
        </p:spPr>
        <p:txBody>
          <a:bodyPr wrap="none" rtlCol="0">
            <a:spAutoFit/>
          </a:bodyPr>
          <a:lstStyle/>
          <a:p>
            <a:r>
              <a:rPr lang="en-US" sz="1600" dirty="0" smtClean="0"/>
              <a:t>0.5</a:t>
            </a:r>
            <a:endParaRPr lang="en-US" sz="1600" dirty="0"/>
          </a:p>
        </p:txBody>
      </p:sp>
      <p:sp>
        <p:nvSpPr>
          <p:cNvPr id="364" name="TextBox 363"/>
          <p:cNvSpPr txBox="1"/>
          <p:nvPr/>
        </p:nvSpPr>
        <p:spPr>
          <a:xfrm>
            <a:off x="6163056" y="5292394"/>
            <a:ext cx="476412" cy="338554"/>
          </a:xfrm>
          <a:prstGeom prst="rect">
            <a:avLst/>
          </a:prstGeom>
          <a:noFill/>
        </p:spPr>
        <p:txBody>
          <a:bodyPr wrap="none" rtlCol="0">
            <a:spAutoFit/>
          </a:bodyPr>
          <a:lstStyle/>
          <a:p>
            <a:r>
              <a:rPr lang="en-US" sz="1600" dirty="0" smtClean="0"/>
              <a:t>0.5</a:t>
            </a:r>
            <a:endParaRPr lang="en-US" sz="1600" dirty="0"/>
          </a:p>
        </p:txBody>
      </p:sp>
      <p:sp>
        <p:nvSpPr>
          <p:cNvPr id="365" name="TextBox 364"/>
          <p:cNvSpPr txBox="1"/>
          <p:nvPr/>
        </p:nvSpPr>
        <p:spPr>
          <a:xfrm>
            <a:off x="7034784" y="5706134"/>
            <a:ext cx="1888659" cy="307777"/>
          </a:xfrm>
          <a:prstGeom prst="rect">
            <a:avLst/>
          </a:prstGeom>
          <a:noFill/>
        </p:spPr>
        <p:txBody>
          <a:bodyPr wrap="none" rtlCol="0">
            <a:spAutoFit/>
          </a:bodyPr>
          <a:lstStyle/>
          <a:p>
            <a:r>
              <a:rPr lang="en-US" sz="1400" dirty="0" smtClean="0"/>
              <a:t>Proposal Coordinator</a:t>
            </a:r>
            <a:endParaRPr lang="en-US" sz="1400" dirty="0"/>
          </a:p>
        </p:txBody>
      </p:sp>
      <p:sp>
        <p:nvSpPr>
          <p:cNvPr id="366" name="TextBox 365"/>
          <p:cNvSpPr txBox="1"/>
          <p:nvPr/>
        </p:nvSpPr>
        <p:spPr>
          <a:xfrm>
            <a:off x="6169152" y="5655106"/>
            <a:ext cx="476412" cy="338554"/>
          </a:xfrm>
          <a:prstGeom prst="rect">
            <a:avLst/>
          </a:prstGeom>
          <a:noFill/>
        </p:spPr>
        <p:txBody>
          <a:bodyPr wrap="none" rtlCol="0">
            <a:spAutoFit/>
          </a:bodyPr>
          <a:lstStyle/>
          <a:p>
            <a:r>
              <a:rPr lang="en-US" sz="1600" dirty="0" smtClean="0"/>
              <a:t>0.5</a:t>
            </a:r>
            <a:endParaRPr lang="en-US" sz="1600" dirty="0"/>
          </a:p>
        </p:txBody>
      </p:sp>
      <p:sp>
        <p:nvSpPr>
          <p:cNvPr id="367" name="TextBox 366"/>
          <p:cNvSpPr txBox="1"/>
          <p:nvPr/>
        </p:nvSpPr>
        <p:spPr>
          <a:xfrm>
            <a:off x="6147816" y="3011424"/>
            <a:ext cx="476412" cy="369332"/>
          </a:xfrm>
          <a:prstGeom prst="rect">
            <a:avLst/>
          </a:prstGeom>
          <a:noFill/>
        </p:spPr>
        <p:txBody>
          <a:bodyPr wrap="none" rtlCol="0">
            <a:spAutoFit/>
          </a:bodyPr>
          <a:lstStyle/>
          <a:p>
            <a:r>
              <a:rPr lang="en-US" dirty="0" smtClean="0"/>
              <a:t>EP</a:t>
            </a:r>
            <a:endParaRPr lang="en-US" dirty="0"/>
          </a:p>
        </p:txBody>
      </p:sp>
      <p:cxnSp>
        <p:nvCxnSpPr>
          <p:cNvPr id="78" name="Straight Connector 77"/>
          <p:cNvCxnSpPr>
            <a:stCxn id="250" idx="0"/>
          </p:cNvCxnSpPr>
          <p:nvPr/>
        </p:nvCxnSpPr>
        <p:spPr>
          <a:xfrm rot="16200000" flipV="1">
            <a:off x="4233672" y="3017520"/>
            <a:ext cx="463296" cy="6096"/>
          </a:xfrm>
          <a:prstGeom prst="line">
            <a:avLst/>
          </a:prstGeom>
          <a:ln w="15875"/>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252984" y="3277666"/>
            <a:ext cx="476412" cy="338554"/>
          </a:xfrm>
          <a:prstGeom prst="rect">
            <a:avLst/>
          </a:prstGeom>
          <a:noFill/>
        </p:spPr>
        <p:txBody>
          <a:bodyPr wrap="none" rtlCol="0">
            <a:spAutoFit/>
          </a:bodyPr>
          <a:lstStyle/>
          <a:p>
            <a:r>
              <a:rPr lang="en-US" sz="1600" dirty="0" smtClean="0"/>
              <a:t>0.5</a:t>
            </a:r>
            <a:endParaRPr lang="en-US" sz="1600" dirty="0"/>
          </a:p>
        </p:txBody>
      </p:sp>
      <p:sp>
        <p:nvSpPr>
          <p:cNvPr id="81" name="TextBox 80"/>
          <p:cNvSpPr txBox="1"/>
          <p:nvPr/>
        </p:nvSpPr>
        <p:spPr>
          <a:xfrm>
            <a:off x="3246120" y="3271570"/>
            <a:ext cx="476412" cy="338554"/>
          </a:xfrm>
          <a:prstGeom prst="rect">
            <a:avLst/>
          </a:prstGeom>
          <a:noFill/>
        </p:spPr>
        <p:txBody>
          <a:bodyPr wrap="none" rtlCol="0">
            <a:spAutoFit/>
          </a:bodyPr>
          <a:lstStyle/>
          <a:p>
            <a:r>
              <a:rPr lang="en-US" sz="1600" dirty="0" smtClean="0"/>
              <a:t>0.5</a:t>
            </a:r>
            <a:endParaRPr lang="en-US" sz="1600" dirty="0"/>
          </a:p>
        </p:txBody>
      </p:sp>
      <p:sp>
        <p:nvSpPr>
          <p:cNvPr id="82" name="TextBox 81"/>
          <p:cNvSpPr txBox="1"/>
          <p:nvPr/>
        </p:nvSpPr>
        <p:spPr>
          <a:xfrm>
            <a:off x="6169152" y="3268522"/>
            <a:ext cx="476412" cy="338554"/>
          </a:xfrm>
          <a:prstGeom prst="rect">
            <a:avLst/>
          </a:prstGeom>
          <a:noFill/>
        </p:spPr>
        <p:txBody>
          <a:bodyPr wrap="none" rtlCol="0">
            <a:spAutoFit/>
          </a:bodyPr>
          <a:lstStyle/>
          <a:p>
            <a:r>
              <a:rPr lang="en-US" sz="1600" dirty="0" smtClean="0"/>
              <a:t>0.5</a:t>
            </a:r>
            <a:endParaRPr lang="en-US" sz="1600" dirty="0"/>
          </a:p>
        </p:txBody>
      </p:sp>
      <p:cxnSp>
        <p:nvCxnSpPr>
          <p:cNvPr id="90" name="Straight Connector 89"/>
          <p:cNvCxnSpPr/>
          <p:nvPr/>
        </p:nvCxnSpPr>
        <p:spPr>
          <a:xfrm rot="16200000" flipV="1">
            <a:off x="4060511" y="2650808"/>
            <a:ext cx="260030" cy="954"/>
          </a:xfrm>
          <a:prstGeom prst="line">
            <a:avLst/>
          </a:prstGeom>
          <a:ln w="15875"/>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6400800" y="2194560"/>
            <a:ext cx="1553630" cy="369332"/>
          </a:xfrm>
          <a:prstGeom prst="rect">
            <a:avLst/>
          </a:prstGeom>
          <a:noFill/>
        </p:spPr>
        <p:txBody>
          <a:bodyPr wrap="none" rtlCol="0">
            <a:spAutoFit/>
          </a:bodyPr>
          <a:lstStyle/>
          <a:p>
            <a:r>
              <a:rPr lang="en-US" dirty="0" smtClean="0"/>
              <a:t>Total EP = 16</a:t>
            </a:r>
            <a:endParaRPr lang="en-US" dirty="0"/>
          </a:p>
        </p:txBody>
      </p:sp>
      <p:sp>
        <p:nvSpPr>
          <p:cNvPr id="83"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Development Phases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48</a:t>
            </a:fld>
            <a:endParaRPr kumimoji="0" lang="en-US" dirty="0"/>
          </a:p>
        </p:txBody>
      </p:sp>
      <p:sp>
        <p:nvSpPr>
          <p:cNvPr id="8" name="Content Placeholder 7"/>
          <p:cNvSpPr>
            <a:spLocks noGrp="1"/>
          </p:cNvSpPr>
          <p:nvPr>
            <p:ph sz="quarter" idx="1"/>
          </p:nvPr>
        </p:nvSpPr>
        <p:spPr>
          <a:xfrm>
            <a:off x="301752" y="1527048"/>
            <a:ext cx="8604504" cy="4572000"/>
          </a:xfrm>
        </p:spPr>
        <p:txBody>
          <a:bodyPr>
            <a:normAutofit/>
          </a:bodyPr>
          <a:lstStyle/>
          <a:p>
            <a:r>
              <a:rPr lang="en-US" dirty="0" smtClean="0"/>
              <a:t>Phase 1</a:t>
            </a:r>
          </a:p>
          <a:p>
            <a:pPr lvl="1"/>
            <a:r>
              <a:rPr lang="en-US" dirty="0" smtClean="0"/>
              <a:t>Requirement Development and Review</a:t>
            </a:r>
          </a:p>
          <a:p>
            <a:r>
              <a:rPr lang="en-US" dirty="0" smtClean="0"/>
              <a:t>Phase 2</a:t>
            </a:r>
          </a:p>
          <a:p>
            <a:pPr lvl="1"/>
            <a:r>
              <a:rPr lang="en-US" dirty="0" smtClean="0"/>
              <a:t>Conceptual Design and Review</a:t>
            </a:r>
          </a:p>
          <a:p>
            <a:r>
              <a:rPr lang="en-US" dirty="0" smtClean="0"/>
              <a:t>Phase 3</a:t>
            </a:r>
          </a:p>
          <a:p>
            <a:pPr lvl="1"/>
            <a:r>
              <a:rPr lang="en-US" dirty="0" smtClean="0"/>
              <a:t>Critical Design Review</a:t>
            </a:r>
          </a:p>
          <a:p>
            <a:r>
              <a:rPr lang="en-US" dirty="0" smtClean="0"/>
              <a:t>Phase 4</a:t>
            </a:r>
          </a:p>
          <a:p>
            <a:pPr lvl="1"/>
            <a:r>
              <a:rPr lang="en-US" dirty="0" smtClean="0"/>
              <a:t>Prototype Design</a:t>
            </a:r>
          </a:p>
        </p:txBody>
      </p:sp>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Development Phase 1</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49</a:t>
            </a:fld>
            <a:endParaRPr kumimoji="0" lang="en-US" dirty="0"/>
          </a:p>
        </p:txBody>
      </p:sp>
      <p:sp>
        <p:nvSpPr>
          <p:cNvPr id="8" name="Content Placeholder 7"/>
          <p:cNvSpPr>
            <a:spLocks noGrp="1"/>
          </p:cNvSpPr>
          <p:nvPr>
            <p:ph sz="quarter" idx="1"/>
          </p:nvPr>
        </p:nvSpPr>
        <p:spPr>
          <a:xfrm>
            <a:off x="301752" y="1527048"/>
            <a:ext cx="6336792" cy="4572000"/>
          </a:xfrm>
        </p:spPr>
        <p:txBody>
          <a:bodyPr>
            <a:normAutofit fontScale="92500" lnSpcReduction="20000"/>
          </a:bodyPr>
          <a:lstStyle/>
          <a:p>
            <a:r>
              <a:rPr lang="en-US" dirty="0" smtClean="0"/>
              <a:t>Requirement Development and Review</a:t>
            </a:r>
          </a:p>
          <a:p>
            <a:pPr lvl="1"/>
            <a:r>
              <a:rPr lang="en-US" dirty="0" smtClean="0"/>
              <a:t>Preliminary set of system and subsystem requirements for the electronic and mechanical subsystems, including:</a:t>
            </a:r>
          </a:p>
          <a:p>
            <a:pPr lvl="2"/>
            <a:r>
              <a:rPr lang="en-US" dirty="0" smtClean="0"/>
              <a:t>Environments (Seismic, rain, solar, wind)</a:t>
            </a:r>
          </a:p>
          <a:p>
            <a:pPr lvl="2"/>
            <a:r>
              <a:rPr lang="en-US" dirty="0" smtClean="0"/>
              <a:t>Electronic parts (Solar cells, inverter, LEDs, wiring)</a:t>
            </a:r>
          </a:p>
          <a:p>
            <a:pPr lvl="2"/>
            <a:r>
              <a:rPr lang="en-US" dirty="0" smtClean="0"/>
              <a:t>Materials  and Processes (Plastics, foam, polymers, rubber)</a:t>
            </a:r>
          </a:p>
          <a:p>
            <a:pPr lvl="2"/>
            <a:r>
              <a:rPr lang="en-US" dirty="0" smtClean="0"/>
              <a:t>Loads and stress (Point, shear, compression, expansion)</a:t>
            </a:r>
          </a:p>
          <a:p>
            <a:pPr lvl="2"/>
            <a:r>
              <a:rPr lang="en-US" dirty="0" smtClean="0"/>
              <a:t>Health and Safety (Biohazards, human factors)</a:t>
            </a:r>
          </a:p>
          <a:p>
            <a:pPr lvl="1"/>
            <a:r>
              <a:rPr lang="en-US" dirty="0" smtClean="0"/>
              <a:t>Personnel: 2-3 EP (1 EP = 8 hrs. / wk)</a:t>
            </a:r>
          </a:p>
          <a:p>
            <a:pPr lvl="2"/>
            <a:r>
              <a:rPr lang="en-US" dirty="0" smtClean="0"/>
              <a:t>Most likely 1 system engineer and PT mechanical and </a:t>
            </a:r>
            <a:r>
              <a:rPr lang="en-US" dirty="0" err="1" smtClean="0"/>
              <a:t>electronical</a:t>
            </a:r>
            <a:r>
              <a:rPr lang="en-US" dirty="0" smtClean="0"/>
              <a:t> engineers.</a:t>
            </a:r>
          </a:p>
          <a:p>
            <a:pPr lvl="1"/>
            <a:r>
              <a:rPr lang="en-US" dirty="0" smtClean="0"/>
              <a:t>Time wise: Kickoff plus 3 months.</a:t>
            </a:r>
          </a:p>
        </p:txBody>
      </p:sp>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9" name="Picture 8" descr="cover page SRD.jpg"/>
          <p:cNvPicPr>
            <a:picLocks noChangeAspect="1"/>
          </p:cNvPicPr>
          <p:nvPr/>
        </p:nvPicPr>
        <p:blipFill>
          <a:blip r:embed="rId3" cstate="print"/>
          <a:stretch>
            <a:fillRect/>
          </a:stretch>
        </p:blipFill>
        <p:spPr>
          <a:xfrm>
            <a:off x="6643923" y="1698673"/>
            <a:ext cx="2239204" cy="2928191"/>
          </a:xfrm>
          <a:prstGeom prst="rect">
            <a:avLst/>
          </a:prstGeom>
          <a:effectLst>
            <a:outerShdw blurRad="50800" dist="38100" dir="2700000" algn="tl" rotWithShape="0">
              <a:prstClr val="black">
                <a:alpha val="40000"/>
              </a:prstClr>
            </a:outerShdw>
          </a:effectLst>
        </p:spPr>
      </p:pic>
      <p:sp>
        <p:nvSpPr>
          <p:cNvPr id="10"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Shelter</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5</a:t>
            </a:fld>
            <a:endParaRPr kumimoji="0" lang="en-US" dirty="0"/>
          </a:p>
        </p:txBody>
      </p:sp>
      <p:sp>
        <p:nvSpPr>
          <p:cNvPr id="3" name="Content Placeholder 2"/>
          <p:cNvSpPr>
            <a:spLocks noGrp="1"/>
          </p:cNvSpPr>
          <p:nvPr>
            <p:ph sz="quarter" idx="1"/>
          </p:nvPr>
        </p:nvSpPr>
        <p:spPr>
          <a:xfrm>
            <a:off x="457200" y="1524000"/>
            <a:ext cx="8229600" cy="4830763"/>
          </a:xfrm>
        </p:spPr>
        <p:txBody>
          <a:bodyPr>
            <a:normAutofit fontScale="85000" lnSpcReduction="10000"/>
          </a:bodyPr>
          <a:lstStyle/>
          <a:p>
            <a:r>
              <a:rPr lang="en-US" dirty="0" smtClean="0"/>
              <a:t>Emergency</a:t>
            </a:r>
          </a:p>
          <a:p>
            <a:pPr lvl="1"/>
            <a:r>
              <a:rPr lang="en-US" dirty="0" smtClean="0"/>
              <a:t>Tarps, tents, plastic sheets, corrugated roofing.</a:t>
            </a:r>
          </a:p>
          <a:p>
            <a:pPr lvl="1"/>
            <a:r>
              <a:rPr lang="en-US" dirty="0" smtClean="0"/>
              <a:t>Life span of months to a few years.</a:t>
            </a:r>
          </a:p>
          <a:p>
            <a:pPr lvl="1"/>
            <a:r>
              <a:rPr lang="en-US" dirty="0" smtClean="0"/>
              <a:t>Example: Shelter-In-A-Box</a:t>
            </a:r>
          </a:p>
          <a:p>
            <a:r>
              <a:rPr lang="en-US" dirty="0" smtClean="0"/>
              <a:t>Transitional</a:t>
            </a:r>
          </a:p>
          <a:p>
            <a:pPr lvl="1"/>
            <a:r>
              <a:rPr lang="en-US" dirty="0" smtClean="0"/>
              <a:t>Partial rigid wall structure using wood, concrete, steel, block, or brick.</a:t>
            </a:r>
          </a:p>
          <a:p>
            <a:pPr lvl="1"/>
            <a:r>
              <a:rPr lang="en-US" dirty="0" smtClean="0"/>
              <a:t>Most likely rectangular, vertical walls, framed, windows, doors.</a:t>
            </a:r>
          </a:p>
          <a:p>
            <a:pPr lvl="1"/>
            <a:r>
              <a:rPr lang="en-US" dirty="0" smtClean="0"/>
              <a:t>Example: World Shelter.</a:t>
            </a:r>
          </a:p>
          <a:p>
            <a:r>
              <a:rPr lang="en-US" dirty="0" smtClean="0"/>
              <a:t>Permanent</a:t>
            </a:r>
          </a:p>
          <a:p>
            <a:pPr lvl="1"/>
            <a:r>
              <a:rPr lang="en-US" dirty="0" smtClean="0"/>
              <a:t>Rigid wall, solid floor and roof; better than pre-disaster.</a:t>
            </a:r>
          </a:p>
          <a:p>
            <a:pPr lvl="1"/>
            <a:r>
              <a:rPr lang="en-US" dirty="0" smtClean="0"/>
              <a:t>Example: Habitat for Humanity</a:t>
            </a:r>
          </a:p>
          <a:p>
            <a:pPr lvl="1"/>
            <a:endParaRPr lang="en-US" dirty="0" smtClean="0"/>
          </a:p>
          <a:p>
            <a:pPr>
              <a:buNone/>
            </a:pPr>
            <a:r>
              <a:rPr lang="en-US" dirty="0" smtClean="0"/>
              <a:t>Eventually, most people rebuild where they lived using local materials and labor consistent with culture.</a:t>
            </a:r>
          </a:p>
        </p:txBody>
      </p:sp>
      <p:sp>
        <p:nvSpPr>
          <p:cNvPr id="12" name="Footer Placeholder 11"/>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Development Phase 2</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50</a:t>
            </a:fld>
            <a:endParaRPr kumimoji="0" lang="en-US" dirty="0"/>
          </a:p>
        </p:txBody>
      </p:sp>
      <p:sp>
        <p:nvSpPr>
          <p:cNvPr id="8" name="Content Placeholder 7"/>
          <p:cNvSpPr>
            <a:spLocks noGrp="1"/>
          </p:cNvSpPr>
          <p:nvPr>
            <p:ph sz="quarter" idx="1"/>
          </p:nvPr>
        </p:nvSpPr>
        <p:spPr>
          <a:xfrm>
            <a:off x="301752" y="1527048"/>
            <a:ext cx="6190488" cy="4572000"/>
          </a:xfrm>
        </p:spPr>
        <p:txBody>
          <a:bodyPr>
            <a:normAutofit lnSpcReduction="10000"/>
          </a:bodyPr>
          <a:lstStyle/>
          <a:p>
            <a:r>
              <a:rPr lang="en-US" dirty="0" smtClean="0"/>
              <a:t>Preliminary Conceptual Design</a:t>
            </a:r>
          </a:p>
          <a:p>
            <a:pPr lvl="1"/>
            <a:r>
              <a:rPr lang="en-US" dirty="0" smtClean="0"/>
              <a:t>CAD Solid model</a:t>
            </a:r>
          </a:p>
          <a:p>
            <a:pPr lvl="2"/>
            <a:r>
              <a:rPr lang="en-US" dirty="0" smtClean="0"/>
              <a:t>High fidelity computer model showing interfaces, electronics, solar panels, interior features, human computer models, etc.</a:t>
            </a:r>
          </a:p>
          <a:p>
            <a:pPr lvl="1"/>
            <a:r>
              <a:rPr lang="en-US" dirty="0" smtClean="0"/>
              <a:t>Preliminary stress and loads analysis.</a:t>
            </a:r>
          </a:p>
          <a:p>
            <a:pPr lvl="1"/>
            <a:r>
              <a:rPr lang="en-US" dirty="0" smtClean="0"/>
              <a:t>Drawing tree flushed out.</a:t>
            </a:r>
          </a:p>
          <a:p>
            <a:pPr lvl="1"/>
            <a:r>
              <a:rPr lang="en-US" dirty="0" smtClean="0"/>
              <a:t>Spec sheets for critical items (electronics, materials).</a:t>
            </a:r>
          </a:p>
          <a:p>
            <a:pPr lvl="1"/>
            <a:r>
              <a:rPr lang="en-US" dirty="0" smtClean="0"/>
              <a:t>All critical interfaces identified and analyzed.</a:t>
            </a:r>
          </a:p>
          <a:p>
            <a:pPr lvl="1"/>
            <a:r>
              <a:rPr lang="en-US" dirty="0" smtClean="0"/>
              <a:t>Personnel: 2-3 EP</a:t>
            </a:r>
          </a:p>
          <a:p>
            <a:pPr lvl="1"/>
            <a:r>
              <a:rPr lang="en-US" dirty="0" smtClean="0"/>
              <a:t>Time wise: Kickoff plus 6 months.</a:t>
            </a:r>
          </a:p>
          <a:p>
            <a:pPr lvl="1"/>
            <a:endParaRPr lang="en-US" dirty="0" smtClean="0"/>
          </a:p>
        </p:txBody>
      </p:sp>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9" name="Picture 35"/>
          <p:cNvPicPr>
            <a:picLocks noChangeAspect="1" noChangeArrowheads="1"/>
          </p:cNvPicPr>
          <p:nvPr/>
        </p:nvPicPr>
        <p:blipFill>
          <a:blip r:embed="rId3" cstate="print"/>
          <a:srcRect/>
          <a:stretch>
            <a:fillRect/>
          </a:stretch>
        </p:blipFill>
        <p:spPr bwMode="auto">
          <a:xfrm>
            <a:off x="6266688" y="2182367"/>
            <a:ext cx="2036064" cy="2423886"/>
          </a:xfrm>
          <a:prstGeom prst="rect">
            <a:avLst/>
          </a:prstGeom>
          <a:noFill/>
          <a:ln w="12700">
            <a:noFill/>
            <a:miter lim="800000"/>
            <a:headEnd/>
            <a:tailEnd/>
          </a:ln>
          <a:effectLst/>
        </p:spPr>
      </p:pic>
      <p:sp>
        <p:nvSpPr>
          <p:cNvPr id="10" name="TextBox 9"/>
          <p:cNvSpPr txBox="1"/>
          <p:nvPr/>
        </p:nvSpPr>
        <p:spPr>
          <a:xfrm>
            <a:off x="6099048" y="1527048"/>
            <a:ext cx="2798064" cy="646331"/>
          </a:xfrm>
          <a:prstGeom prst="rect">
            <a:avLst/>
          </a:prstGeom>
          <a:noFill/>
        </p:spPr>
        <p:txBody>
          <a:bodyPr wrap="square" rtlCol="0">
            <a:spAutoFit/>
          </a:bodyPr>
          <a:lstStyle/>
          <a:p>
            <a:r>
              <a:rPr lang="en-US" dirty="0" smtClean="0"/>
              <a:t>Example of CAD human computer model.</a:t>
            </a:r>
            <a:endParaRPr lang="en-US" dirty="0"/>
          </a:p>
        </p:txBody>
      </p:sp>
      <p:sp>
        <p:nvSpPr>
          <p:cNvPr id="11"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Development Phase 3</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51</a:t>
            </a:fld>
            <a:endParaRPr kumimoji="0" lang="en-US" dirty="0"/>
          </a:p>
        </p:txBody>
      </p:sp>
      <p:sp>
        <p:nvSpPr>
          <p:cNvPr id="8" name="Content Placeholder 7"/>
          <p:cNvSpPr>
            <a:spLocks noGrp="1"/>
          </p:cNvSpPr>
          <p:nvPr>
            <p:ph sz="quarter" idx="1"/>
          </p:nvPr>
        </p:nvSpPr>
        <p:spPr>
          <a:xfrm>
            <a:off x="301752" y="1527048"/>
            <a:ext cx="5852160" cy="4572000"/>
          </a:xfrm>
        </p:spPr>
        <p:txBody>
          <a:bodyPr>
            <a:normAutofit/>
          </a:bodyPr>
          <a:lstStyle/>
          <a:p>
            <a:r>
              <a:rPr lang="en-US" dirty="0" smtClean="0"/>
              <a:t>Critical Design Review</a:t>
            </a:r>
          </a:p>
          <a:p>
            <a:pPr lvl="1"/>
            <a:r>
              <a:rPr lang="en-US" dirty="0" smtClean="0"/>
              <a:t>90% drawings started or completed</a:t>
            </a:r>
          </a:p>
          <a:p>
            <a:pPr lvl="1"/>
            <a:r>
              <a:rPr lang="en-US" dirty="0" smtClean="0"/>
              <a:t>Desktop scaled model of shelter completed</a:t>
            </a:r>
          </a:p>
          <a:p>
            <a:pPr lvl="2"/>
            <a:r>
              <a:rPr lang="en-US" dirty="0" err="1" smtClean="0"/>
              <a:t>Stereolithographic</a:t>
            </a:r>
            <a:r>
              <a:rPr lang="en-US" dirty="0" smtClean="0"/>
              <a:t> preferred.</a:t>
            </a:r>
          </a:p>
          <a:p>
            <a:pPr lvl="2"/>
            <a:r>
              <a:rPr lang="en-US" dirty="0" smtClean="0"/>
              <a:t>FOAMCOR, plastic, wood optional.</a:t>
            </a:r>
          </a:p>
          <a:p>
            <a:pPr lvl="2"/>
            <a:r>
              <a:rPr lang="en-US" dirty="0" smtClean="0"/>
              <a:t>Used to demonstrate assembly, design features, logistics, etc., to customers.</a:t>
            </a:r>
          </a:p>
          <a:p>
            <a:pPr lvl="1"/>
            <a:r>
              <a:rPr lang="en-US" dirty="0" smtClean="0"/>
              <a:t>Personnel: 2-3 EP</a:t>
            </a:r>
          </a:p>
          <a:p>
            <a:pPr lvl="1"/>
            <a:r>
              <a:rPr lang="en-US" dirty="0" smtClean="0"/>
              <a:t>Time wise: Kickoff plus 9 months.</a:t>
            </a:r>
          </a:p>
          <a:p>
            <a:pPr lvl="1"/>
            <a:endParaRPr lang="en-US" dirty="0" smtClean="0"/>
          </a:p>
        </p:txBody>
      </p:sp>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pic>
        <p:nvPicPr>
          <p:cNvPr id="9" name="Picture 8" descr="MVC-003F.JPG"/>
          <p:cNvPicPr>
            <a:picLocks noChangeAspect="1"/>
          </p:cNvPicPr>
          <p:nvPr/>
        </p:nvPicPr>
        <p:blipFill>
          <a:blip r:embed="rId3" cstate="print"/>
          <a:stretch>
            <a:fillRect/>
          </a:stretch>
        </p:blipFill>
        <p:spPr>
          <a:xfrm>
            <a:off x="5815584" y="1865376"/>
            <a:ext cx="2743200" cy="2057400"/>
          </a:xfrm>
          <a:prstGeom prst="rect">
            <a:avLst/>
          </a:prstGeom>
        </p:spPr>
      </p:pic>
      <p:pic>
        <p:nvPicPr>
          <p:cNvPr id="10" name="Picture 9" descr="cadam adam10.jpg"/>
          <p:cNvPicPr>
            <a:picLocks noChangeAspect="1"/>
          </p:cNvPicPr>
          <p:nvPr/>
        </p:nvPicPr>
        <p:blipFill>
          <a:blip r:embed="rId4" cstate="print"/>
          <a:stretch>
            <a:fillRect/>
          </a:stretch>
        </p:blipFill>
        <p:spPr>
          <a:xfrm>
            <a:off x="5836920" y="4002024"/>
            <a:ext cx="1603248" cy="2292096"/>
          </a:xfrm>
          <a:prstGeom prst="rect">
            <a:avLst/>
          </a:prstGeom>
        </p:spPr>
      </p:pic>
      <p:sp>
        <p:nvSpPr>
          <p:cNvPr id="11" name="TextBox 10"/>
          <p:cNvSpPr txBox="1"/>
          <p:nvPr/>
        </p:nvSpPr>
        <p:spPr>
          <a:xfrm>
            <a:off x="5715000" y="1508760"/>
            <a:ext cx="2892138" cy="369332"/>
          </a:xfrm>
          <a:prstGeom prst="rect">
            <a:avLst/>
          </a:prstGeom>
          <a:noFill/>
        </p:spPr>
        <p:txBody>
          <a:bodyPr wrap="none" rtlCol="0">
            <a:spAutoFit/>
          </a:bodyPr>
          <a:lstStyle/>
          <a:p>
            <a:r>
              <a:rPr lang="en-US" dirty="0" smtClean="0"/>
              <a:t>Examples of Soft Mockups</a:t>
            </a:r>
            <a:endParaRPr lang="en-US" dirty="0"/>
          </a:p>
        </p:txBody>
      </p:sp>
      <p:sp>
        <p:nvSpPr>
          <p:cNvPr id="12"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Development Phase 4</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52</a:t>
            </a:fld>
            <a:endParaRPr kumimoji="0" lang="en-US" dirty="0"/>
          </a:p>
        </p:txBody>
      </p:sp>
      <p:sp>
        <p:nvSpPr>
          <p:cNvPr id="8" name="Content Placeholder 7"/>
          <p:cNvSpPr>
            <a:spLocks noGrp="1"/>
          </p:cNvSpPr>
          <p:nvPr>
            <p:ph sz="quarter" idx="1"/>
          </p:nvPr>
        </p:nvSpPr>
        <p:spPr>
          <a:xfrm>
            <a:off x="301752" y="1527048"/>
            <a:ext cx="8604504" cy="4572000"/>
          </a:xfrm>
        </p:spPr>
        <p:txBody>
          <a:bodyPr>
            <a:normAutofit/>
          </a:bodyPr>
          <a:lstStyle/>
          <a:p>
            <a:r>
              <a:rPr lang="en-US" dirty="0" smtClean="0"/>
              <a:t>Prototype Design </a:t>
            </a:r>
          </a:p>
          <a:p>
            <a:pPr lvl="1"/>
            <a:r>
              <a:rPr lang="en-US" dirty="0" smtClean="0"/>
              <a:t>Full scale physical model</a:t>
            </a:r>
          </a:p>
          <a:p>
            <a:pPr lvl="2"/>
            <a:r>
              <a:rPr lang="en-US" dirty="0" smtClean="0"/>
              <a:t>Showing true dimensions</a:t>
            </a:r>
          </a:p>
          <a:p>
            <a:pPr lvl="2"/>
            <a:r>
              <a:rPr lang="en-US" dirty="0" smtClean="0"/>
              <a:t>Constructed of rubber, plastic, foam</a:t>
            </a:r>
          </a:p>
          <a:p>
            <a:pPr lvl="1"/>
            <a:r>
              <a:rPr lang="en-US" dirty="0" smtClean="0"/>
              <a:t>Shows all structural features (cutouts, seals, electronic boxes).</a:t>
            </a:r>
          </a:p>
          <a:p>
            <a:pPr lvl="1"/>
            <a:r>
              <a:rPr lang="en-US" dirty="0" smtClean="0"/>
              <a:t>Used for developmental qualification testing.</a:t>
            </a:r>
          </a:p>
          <a:p>
            <a:pPr lvl="2"/>
            <a:r>
              <a:rPr lang="en-US" dirty="0" smtClean="0"/>
              <a:t>Solar power capacity, logistics, usability.</a:t>
            </a:r>
          </a:p>
          <a:p>
            <a:pPr lvl="1"/>
            <a:r>
              <a:rPr lang="en-US" dirty="0" smtClean="0"/>
              <a:t>Personnel: 2-3 EP</a:t>
            </a:r>
          </a:p>
          <a:p>
            <a:pPr lvl="1"/>
            <a:r>
              <a:rPr lang="en-US" dirty="0" smtClean="0"/>
              <a:t>Time wise: Kickoff plus 12-16 months.</a:t>
            </a:r>
          </a:p>
          <a:p>
            <a:pPr lvl="1"/>
            <a:endParaRPr lang="en-US" dirty="0" smtClean="0"/>
          </a:p>
        </p:txBody>
      </p:sp>
      <p:sp>
        <p:nvSpPr>
          <p:cNvPr id="13" name="Footer Placeholder 12"/>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9"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Concept of Operations</a:t>
            </a:r>
            <a:endParaRPr lang="en-US" dirty="0"/>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53</a:t>
            </a:fld>
            <a:endParaRPr kumimoji="0" lang="en-US" dirty="0"/>
          </a:p>
        </p:txBody>
      </p:sp>
      <p:sp>
        <p:nvSpPr>
          <p:cNvPr id="3" name="Content Placeholder 2"/>
          <p:cNvSpPr>
            <a:spLocks noGrp="1"/>
          </p:cNvSpPr>
          <p:nvPr>
            <p:ph sz="quarter" idx="1"/>
          </p:nvPr>
        </p:nvSpPr>
        <p:spPr>
          <a:xfrm>
            <a:off x="533400" y="1752600"/>
            <a:ext cx="8229600" cy="4501896"/>
          </a:xfrm>
        </p:spPr>
        <p:txBody>
          <a:bodyPr>
            <a:normAutofit fontScale="92500" lnSpcReduction="10000"/>
          </a:bodyPr>
          <a:lstStyle/>
          <a:p>
            <a:r>
              <a:rPr lang="en-US" dirty="0" smtClean="0"/>
              <a:t>Weekly activity reports</a:t>
            </a:r>
          </a:p>
          <a:p>
            <a:pPr lvl="1"/>
            <a:r>
              <a:rPr lang="en-US" dirty="0" smtClean="0"/>
              <a:t>Short, 1 paragraph,  NTE 50 words, each team member</a:t>
            </a:r>
          </a:p>
          <a:p>
            <a:pPr lvl="2"/>
            <a:r>
              <a:rPr lang="en-US" dirty="0" smtClean="0"/>
              <a:t>Due Friday morning</a:t>
            </a:r>
          </a:p>
          <a:p>
            <a:pPr lvl="2"/>
            <a:r>
              <a:rPr lang="en-US" dirty="0" smtClean="0"/>
              <a:t>Uploaded to closed web site by proposal coordinators by 12 Noon, Friday.</a:t>
            </a:r>
          </a:p>
          <a:p>
            <a:r>
              <a:rPr lang="en-US" dirty="0" smtClean="0"/>
              <a:t>Weekly meetings (or </a:t>
            </a:r>
            <a:r>
              <a:rPr lang="en-US" dirty="0" err="1" smtClean="0"/>
              <a:t>telecons</a:t>
            </a:r>
            <a:r>
              <a:rPr lang="en-US" dirty="0" smtClean="0"/>
              <a:t>)</a:t>
            </a:r>
          </a:p>
          <a:p>
            <a:pPr lvl="1"/>
            <a:r>
              <a:rPr lang="en-US" dirty="0" smtClean="0"/>
              <a:t>Published agenda by 8AM day of meeting (Friday)</a:t>
            </a:r>
          </a:p>
          <a:p>
            <a:pPr lvl="2"/>
            <a:r>
              <a:rPr lang="en-US" dirty="0" smtClean="0"/>
              <a:t>Friday 1PM and 2PM meetings</a:t>
            </a:r>
          </a:p>
          <a:p>
            <a:pPr lvl="1"/>
            <a:r>
              <a:rPr lang="en-US" dirty="0" smtClean="0"/>
              <a:t>30 minutes – Team Leads</a:t>
            </a:r>
          </a:p>
          <a:p>
            <a:pPr lvl="1"/>
            <a:r>
              <a:rPr lang="en-US" dirty="0" smtClean="0"/>
              <a:t>30 minutes – Executive Council</a:t>
            </a:r>
          </a:p>
          <a:p>
            <a:r>
              <a:rPr lang="en-US" dirty="0" smtClean="0"/>
              <a:t>Engineering Notebooks</a:t>
            </a:r>
          </a:p>
          <a:p>
            <a:pPr lvl="1"/>
            <a:r>
              <a:rPr lang="en-US" dirty="0" smtClean="0"/>
              <a:t>Hardcopy, daily entries, to include ideas, phone calls, sketches, diagrams, calculations, references, etc.</a:t>
            </a:r>
          </a:p>
          <a:p>
            <a:endParaRPr lang="en-US" dirty="0"/>
          </a:p>
        </p:txBody>
      </p:sp>
      <p:sp>
        <p:nvSpPr>
          <p:cNvPr id="11" name="Footer Placeholder 10"/>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Users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54</a:t>
            </a:fld>
            <a:endParaRPr kumimoji="0" lang="en-US" dirty="0"/>
          </a:p>
        </p:txBody>
      </p:sp>
      <p:sp>
        <p:nvSpPr>
          <p:cNvPr id="6" name="Content Placeholder 5"/>
          <p:cNvSpPr>
            <a:spLocks noGrp="1"/>
          </p:cNvSpPr>
          <p:nvPr>
            <p:ph sz="quarter" idx="1"/>
          </p:nvPr>
        </p:nvSpPr>
        <p:spPr>
          <a:xfrm>
            <a:off x="301752" y="1527048"/>
            <a:ext cx="8503920" cy="4797552"/>
          </a:xfrm>
        </p:spPr>
        <p:txBody>
          <a:bodyPr>
            <a:normAutofit/>
          </a:bodyPr>
          <a:lstStyle/>
          <a:p>
            <a:r>
              <a:rPr lang="en-US" dirty="0" smtClean="0"/>
              <a:t>National Park Service</a:t>
            </a:r>
          </a:p>
          <a:p>
            <a:r>
              <a:rPr lang="en-US" dirty="0" smtClean="0"/>
              <a:t>International Committee of the Red Cross</a:t>
            </a:r>
          </a:p>
          <a:p>
            <a:r>
              <a:rPr lang="en-US" dirty="0" smtClean="0"/>
              <a:t>International Habitat for Humanity</a:t>
            </a:r>
          </a:p>
          <a:p>
            <a:r>
              <a:rPr lang="en-US" dirty="0" smtClean="0"/>
              <a:t>Federal Emergency Management Agency</a:t>
            </a:r>
          </a:p>
          <a:p>
            <a:r>
              <a:rPr lang="en-US" dirty="0" smtClean="0"/>
              <a:t>Red Crescent Movement</a:t>
            </a:r>
          </a:p>
          <a:p>
            <a:r>
              <a:rPr lang="en-US" dirty="0" smtClean="0"/>
              <a:t>United Nations High Commission for Refugees</a:t>
            </a:r>
          </a:p>
        </p:txBody>
      </p:sp>
      <p:sp>
        <p:nvSpPr>
          <p:cNvPr id="9" name="Footer Placeholder 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University of Rhode Island - Field of Dreams….</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55</a:t>
            </a:fld>
            <a:endParaRPr kumimoji="0" lang="en-US" dirty="0"/>
          </a:p>
        </p:txBody>
      </p:sp>
      <p:sp>
        <p:nvSpPr>
          <p:cNvPr id="21" name="Footer Placeholder 20"/>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6" name="TextBox 15"/>
          <p:cNvSpPr txBox="1"/>
          <p:nvPr/>
        </p:nvSpPr>
        <p:spPr>
          <a:xfrm>
            <a:off x="3593592" y="1673352"/>
            <a:ext cx="1997663" cy="769441"/>
          </a:xfrm>
          <a:prstGeom prst="rect">
            <a:avLst/>
          </a:prstGeom>
          <a:noFill/>
        </p:spPr>
        <p:txBody>
          <a:bodyPr wrap="none" rtlCol="0">
            <a:spAutoFit/>
          </a:bodyPr>
          <a:lstStyle/>
          <a:p>
            <a:r>
              <a:rPr lang="en-US" sz="4400" dirty="0" smtClean="0"/>
              <a:t>This?...</a:t>
            </a:r>
            <a:endParaRPr lang="en-US" sz="4400" dirty="0"/>
          </a:p>
        </p:txBody>
      </p:sp>
      <p:sp>
        <p:nvSpPr>
          <p:cNvPr id="17" name="TextBox 16"/>
          <p:cNvSpPr txBox="1"/>
          <p:nvPr/>
        </p:nvSpPr>
        <p:spPr>
          <a:xfrm>
            <a:off x="3425952" y="3874008"/>
            <a:ext cx="2630848" cy="769441"/>
          </a:xfrm>
          <a:prstGeom prst="rect">
            <a:avLst/>
          </a:prstGeom>
          <a:noFill/>
        </p:spPr>
        <p:txBody>
          <a:bodyPr wrap="none" rtlCol="0">
            <a:spAutoFit/>
          </a:bodyPr>
          <a:lstStyle/>
          <a:p>
            <a:r>
              <a:rPr lang="en-US" sz="4400" dirty="0" smtClean="0"/>
              <a:t>Or this?...</a:t>
            </a:r>
            <a:endParaRPr lang="en-US" sz="4400" dirty="0"/>
          </a:p>
        </p:txBody>
      </p:sp>
      <p:pic>
        <p:nvPicPr>
          <p:cNvPr id="9" name="Picture 8" descr="field of dreams 1.jpg"/>
          <p:cNvPicPr>
            <a:picLocks noChangeAspect="1"/>
          </p:cNvPicPr>
          <p:nvPr/>
        </p:nvPicPr>
        <p:blipFill>
          <a:blip r:embed="rId2" cstate="print"/>
          <a:stretch>
            <a:fillRect/>
          </a:stretch>
        </p:blipFill>
        <p:spPr>
          <a:xfrm>
            <a:off x="404621" y="4517136"/>
            <a:ext cx="8425879" cy="1581912"/>
          </a:xfrm>
          <a:prstGeom prst="rect">
            <a:avLst/>
          </a:prstGeom>
          <a:effectLst>
            <a:outerShdw blurRad="50800" dist="38100" dir="2700000" algn="tl" rotWithShape="0">
              <a:prstClr val="black">
                <a:alpha val="40000"/>
              </a:prstClr>
            </a:outerShdw>
          </a:effectLst>
        </p:spPr>
      </p:pic>
      <p:pic>
        <p:nvPicPr>
          <p:cNvPr id="10" name="Picture 9" descr="field of dreams old 1.jpg"/>
          <p:cNvPicPr>
            <a:picLocks noChangeAspect="1"/>
          </p:cNvPicPr>
          <p:nvPr/>
        </p:nvPicPr>
        <p:blipFill>
          <a:blip r:embed="rId3" cstate="print"/>
          <a:stretch>
            <a:fillRect/>
          </a:stretch>
        </p:blipFill>
        <p:spPr>
          <a:xfrm>
            <a:off x="466344" y="2330197"/>
            <a:ext cx="8319694" cy="1501139"/>
          </a:xfrm>
          <a:prstGeom prst="rect">
            <a:avLst/>
          </a:prstGeom>
          <a:effectLst>
            <a:outerShdw blurRad="50800" dist="38100" dir="2700000" algn="tl" rotWithShape="0">
              <a:prstClr val="black">
                <a:alpha val="40000"/>
              </a:prstClr>
            </a:outerShdw>
          </a:effectLst>
        </p:spPr>
      </p:pic>
      <p:sp>
        <p:nvSpPr>
          <p:cNvPr id="11"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Emergency Shelter</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6</a:t>
            </a:fld>
            <a:endParaRPr kumimoji="0" lang="en-US" dirty="0"/>
          </a:p>
        </p:txBody>
      </p:sp>
      <p:pic>
        <p:nvPicPr>
          <p:cNvPr id="6" name="Picture 5" descr="NaturalDisasters - Tents.jpg"/>
          <p:cNvPicPr>
            <a:picLocks noChangeAspect="1"/>
          </p:cNvPicPr>
          <p:nvPr/>
        </p:nvPicPr>
        <p:blipFill>
          <a:blip r:embed="rId2" cstate="print"/>
          <a:stretch>
            <a:fillRect/>
          </a:stretch>
        </p:blipFill>
        <p:spPr>
          <a:xfrm>
            <a:off x="685800" y="1524000"/>
            <a:ext cx="2857500" cy="3971925"/>
          </a:xfrm>
          <a:prstGeom prst="rect">
            <a:avLst/>
          </a:prstGeom>
          <a:effectLst>
            <a:outerShdw blurRad="50800" dist="38100" dir="2700000" algn="tl" rotWithShape="0">
              <a:prstClr val="black">
                <a:alpha val="40000"/>
              </a:prstClr>
            </a:outerShdw>
          </a:effectLst>
        </p:spPr>
      </p:pic>
      <p:pic>
        <p:nvPicPr>
          <p:cNvPr id="7" name="Picture 6" descr="Haiti_29jan_4_530.jpg"/>
          <p:cNvPicPr>
            <a:picLocks noChangeAspect="1"/>
          </p:cNvPicPr>
          <p:nvPr/>
        </p:nvPicPr>
        <p:blipFill>
          <a:blip r:embed="rId3" cstate="print"/>
          <a:stretch>
            <a:fillRect/>
          </a:stretch>
        </p:blipFill>
        <p:spPr>
          <a:xfrm>
            <a:off x="3733800" y="1524000"/>
            <a:ext cx="3461657" cy="1828800"/>
          </a:xfrm>
          <a:prstGeom prst="rect">
            <a:avLst/>
          </a:prstGeom>
          <a:effectLst>
            <a:outerShdw blurRad="50800" dist="38100" dir="2700000" algn="tl" rotWithShape="0">
              <a:prstClr val="black">
                <a:alpha val="40000"/>
              </a:prstClr>
            </a:outerShdw>
          </a:effectLst>
        </p:spPr>
      </p:pic>
      <p:pic>
        <p:nvPicPr>
          <p:cNvPr id="8" name="Picture 7" descr="transitional shelter 1.jpg"/>
          <p:cNvPicPr>
            <a:picLocks noChangeAspect="1"/>
          </p:cNvPicPr>
          <p:nvPr/>
        </p:nvPicPr>
        <p:blipFill>
          <a:blip r:embed="rId4" cstate="print"/>
          <a:stretch>
            <a:fillRect/>
          </a:stretch>
        </p:blipFill>
        <p:spPr>
          <a:xfrm>
            <a:off x="3733800" y="3429000"/>
            <a:ext cx="4343400" cy="2938183"/>
          </a:xfrm>
          <a:prstGeom prst="rect">
            <a:avLst/>
          </a:prstGeom>
          <a:effectLst>
            <a:outerShdw blurRad="50800" dist="38100" dir="2700000" algn="tl" rotWithShape="0">
              <a:prstClr val="black">
                <a:alpha val="40000"/>
              </a:prstClr>
            </a:outerShdw>
          </a:effectLst>
        </p:spPr>
      </p:pic>
      <p:sp>
        <p:nvSpPr>
          <p:cNvPr id="14" name="Footer Placeholder 13"/>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0"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Emergency Shelter</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7</a:t>
            </a:fld>
            <a:endParaRPr kumimoji="0" lang="en-US" dirty="0"/>
          </a:p>
        </p:txBody>
      </p:sp>
      <p:pic>
        <p:nvPicPr>
          <p:cNvPr id="11" name="Picture 10" descr="transitional shelter 2.jpg"/>
          <p:cNvPicPr>
            <a:picLocks noChangeAspect="1"/>
          </p:cNvPicPr>
          <p:nvPr/>
        </p:nvPicPr>
        <p:blipFill>
          <a:blip r:embed="rId2" cstate="print"/>
          <a:stretch>
            <a:fillRect/>
          </a:stretch>
        </p:blipFill>
        <p:spPr>
          <a:xfrm>
            <a:off x="304800" y="1447800"/>
            <a:ext cx="2971799" cy="2802725"/>
          </a:xfrm>
          <a:prstGeom prst="rect">
            <a:avLst/>
          </a:prstGeom>
          <a:effectLst>
            <a:outerShdw blurRad="50800" dist="38100" dir="2700000" algn="tl" rotWithShape="0">
              <a:prstClr val="black">
                <a:alpha val="40000"/>
              </a:prstClr>
            </a:outerShdw>
          </a:effectLst>
        </p:spPr>
      </p:pic>
      <p:pic>
        <p:nvPicPr>
          <p:cNvPr id="12" name="Picture 11" descr="transitional shelter 9.jpg"/>
          <p:cNvPicPr>
            <a:picLocks noChangeAspect="1"/>
          </p:cNvPicPr>
          <p:nvPr/>
        </p:nvPicPr>
        <p:blipFill>
          <a:blip r:embed="rId3" cstate="print"/>
          <a:stretch>
            <a:fillRect/>
          </a:stretch>
        </p:blipFill>
        <p:spPr>
          <a:xfrm>
            <a:off x="533400" y="4648200"/>
            <a:ext cx="7848600" cy="1674846"/>
          </a:xfrm>
          <a:prstGeom prst="rect">
            <a:avLst/>
          </a:prstGeom>
          <a:effectLst>
            <a:outerShdw blurRad="50800" dist="38100" dir="2700000" algn="tl" rotWithShape="0">
              <a:prstClr val="black">
                <a:alpha val="40000"/>
              </a:prstClr>
            </a:outerShdw>
          </a:effectLst>
        </p:spPr>
      </p:pic>
      <p:pic>
        <p:nvPicPr>
          <p:cNvPr id="13" name="Picture 12" descr="transitional shelter 4.jpg"/>
          <p:cNvPicPr>
            <a:picLocks noChangeAspect="1"/>
          </p:cNvPicPr>
          <p:nvPr/>
        </p:nvPicPr>
        <p:blipFill>
          <a:blip r:embed="rId4" cstate="print"/>
          <a:stretch>
            <a:fillRect/>
          </a:stretch>
        </p:blipFill>
        <p:spPr>
          <a:xfrm>
            <a:off x="2971800" y="1600200"/>
            <a:ext cx="4724400" cy="1314768"/>
          </a:xfrm>
          <a:prstGeom prst="rect">
            <a:avLst/>
          </a:prstGeom>
          <a:effectLst>
            <a:outerShdw blurRad="50800" dist="38100" dir="2700000" algn="tl" rotWithShape="0">
              <a:prstClr val="black">
                <a:alpha val="40000"/>
              </a:prstClr>
            </a:outerShdw>
          </a:effectLst>
        </p:spPr>
      </p:pic>
      <p:pic>
        <p:nvPicPr>
          <p:cNvPr id="14" name="Picture 13" descr="transitional shelter 7.jpg"/>
          <p:cNvPicPr>
            <a:picLocks noChangeAspect="1"/>
          </p:cNvPicPr>
          <p:nvPr/>
        </p:nvPicPr>
        <p:blipFill>
          <a:blip r:embed="rId5" cstate="print"/>
          <a:stretch>
            <a:fillRect/>
          </a:stretch>
        </p:blipFill>
        <p:spPr>
          <a:xfrm>
            <a:off x="2286000" y="3352800"/>
            <a:ext cx="3238500" cy="1500920"/>
          </a:xfrm>
          <a:prstGeom prst="rect">
            <a:avLst/>
          </a:prstGeom>
          <a:effectLst>
            <a:outerShdw blurRad="50800" dist="38100" dir="2700000" algn="tl" rotWithShape="0">
              <a:prstClr val="black">
                <a:alpha val="40000"/>
              </a:prstClr>
            </a:outerShdw>
          </a:effectLst>
        </p:spPr>
      </p:pic>
      <p:pic>
        <p:nvPicPr>
          <p:cNvPr id="18" name="Picture 17" descr="shelterbox.jpg"/>
          <p:cNvPicPr>
            <a:picLocks noChangeAspect="1"/>
          </p:cNvPicPr>
          <p:nvPr/>
        </p:nvPicPr>
        <p:blipFill>
          <a:blip r:embed="rId6" cstate="print"/>
          <a:stretch>
            <a:fillRect/>
          </a:stretch>
        </p:blipFill>
        <p:spPr>
          <a:xfrm>
            <a:off x="5715000" y="2971800"/>
            <a:ext cx="2383549" cy="1562100"/>
          </a:xfrm>
          <a:prstGeom prst="rect">
            <a:avLst/>
          </a:prstGeom>
          <a:effectLst>
            <a:outerShdw blurRad="50800" dist="38100" dir="2700000" algn="tl" rotWithShape="0">
              <a:prstClr val="black">
                <a:alpha val="40000"/>
              </a:prstClr>
            </a:outerShdw>
          </a:effectLst>
        </p:spPr>
      </p:pic>
      <p:sp>
        <p:nvSpPr>
          <p:cNvPr id="19" name="TextBox 18"/>
          <p:cNvSpPr txBox="1"/>
          <p:nvPr/>
        </p:nvSpPr>
        <p:spPr>
          <a:xfrm>
            <a:off x="6705600" y="2971800"/>
            <a:ext cx="1314836" cy="830997"/>
          </a:xfrm>
          <a:prstGeom prst="rect">
            <a:avLst/>
          </a:prstGeom>
          <a:noFill/>
        </p:spPr>
        <p:txBody>
          <a:bodyPr wrap="square" rtlCol="0">
            <a:spAutoFit/>
          </a:bodyPr>
          <a:lstStyle/>
          <a:p>
            <a:r>
              <a:rPr lang="en-US" sz="1200" dirty="0" smtClean="0">
                <a:latin typeface="Arial" pitchFamily="34" charset="0"/>
                <a:cs typeface="Arial" pitchFamily="34" charset="0"/>
              </a:rPr>
              <a:t>Tom Henderson’s Rotary Club Shelterbox</a:t>
            </a:r>
            <a:endParaRPr lang="en-US" sz="1200" dirty="0">
              <a:latin typeface="Arial" pitchFamily="34" charset="0"/>
              <a:cs typeface="Arial" pitchFamily="34" charset="0"/>
            </a:endParaRPr>
          </a:p>
        </p:txBody>
      </p:sp>
      <p:sp>
        <p:nvSpPr>
          <p:cNvPr id="21" name="Footer Placeholder 20"/>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6"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Emergency Shelter</a:t>
            </a:r>
            <a:endParaRPr lang="en-US" dirty="0"/>
          </a:p>
        </p:txBody>
      </p:sp>
      <p:sp>
        <p:nvSpPr>
          <p:cNvPr id="14" name="Slide Number Placeholder 13"/>
          <p:cNvSpPr>
            <a:spLocks noGrp="1"/>
          </p:cNvSpPr>
          <p:nvPr>
            <p:ph type="sldNum" sz="quarter" idx="12"/>
          </p:nvPr>
        </p:nvSpPr>
        <p:spPr/>
        <p:txBody>
          <a:bodyPr/>
          <a:lstStyle/>
          <a:p>
            <a:fld id="{8C592886-E571-45D5-8B56-343DC94F8FA6}" type="slidenum">
              <a:rPr kumimoji="0" lang="en-US" smtClean="0"/>
              <a:pPr/>
              <a:t>8</a:t>
            </a:fld>
            <a:endParaRPr kumimoji="0" lang="en-US" dirty="0"/>
          </a:p>
        </p:txBody>
      </p:sp>
      <p:sp>
        <p:nvSpPr>
          <p:cNvPr id="11" name="TextBox 10"/>
          <p:cNvSpPr txBox="1"/>
          <p:nvPr/>
        </p:nvSpPr>
        <p:spPr>
          <a:xfrm>
            <a:off x="192024" y="1392900"/>
            <a:ext cx="4398264" cy="4524315"/>
          </a:xfrm>
          <a:prstGeom prst="rect">
            <a:avLst/>
          </a:prstGeom>
          <a:noFill/>
        </p:spPr>
        <p:txBody>
          <a:bodyPr wrap="square" rtlCol="0">
            <a:spAutoFit/>
          </a:bodyPr>
          <a:lstStyle/>
          <a:p>
            <a:r>
              <a:rPr lang="en-US" sz="1200" b="1" dirty="0" smtClean="0"/>
              <a:t>Storm shreds aging tents in Haiti earthquake camps.</a:t>
            </a:r>
          </a:p>
          <a:p>
            <a:endParaRPr lang="en-US" sz="1200" dirty="0" smtClean="0"/>
          </a:p>
          <a:p>
            <a:r>
              <a:rPr lang="en-US" sz="1200" dirty="0" smtClean="0"/>
              <a:t>By JONATHAN M. KATZ</a:t>
            </a:r>
          </a:p>
          <a:p>
            <a:r>
              <a:rPr lang="en-US" sz="1200" dirty="0" smtClean="0"/>
              <a:t>The Associated Press , Saturday, September 25, 2010; 11:43</a:t>
            </a:r>
          </a:p>
          <a:p>
            <a:r>
              <a:rPr lang="en-US" sz="1200" dirty="0" smtClean="0"/>
              <a:t>PORT-AU-PRINCE, Haiti -- The sudden, powerful storm that ripped through Haiti's battered capital destroyed thousands of tents in the homeless camps where more than 1.3 million people live eight months after the earthquake destroyed their homes, shelter officials said Saturday. </a:t>
            </a:r>
          </a:p>
          <a:p>
            <a:r>
              <a:rPr lang="en-US" sz="1200" dirty="0" smtClean="0"/>
              <a:t>The death toll from Friday afternoon's storm stood at six people, with nearly 8,000 tents damaged or destroyed, according to a statement from the United Nation's International Organization for Migration. The organization said it had distributed 5,000 tarps. </a:t>
            </a:r>
          </a:p>
          <a:p>
            <a:r>
              <a:rPr lang="en-US" sz="1200" dirty="0" smtClean="0"/>
              <a:t>The storm's effect was exacerbated by the flimsiness of tarps and tents that have been baking, soaking and flapping in the Caribbean elements since the Jan. 12 earthquake killed at least 230,000 people and left millions homeless. Hundreds of thousands of families continue living on the streets of the capital waiting for temporary housing or money to find new apartments. </a:t>
            </a:r>
          </a:p>
          <a:p>
            <a:r>
              <a:rPr lang="en-US" sz="1200" dirty="0" smtClean="0"/>
              <a:t>"Many of the tents that were destroyed had reached their end of lifespan," said Gerhard Tauscher, shelter cluster coordinator for the International Federation of the Red Cross. </a:t>
            </a:r>
            <a:endParaRPr lang="en-US" sz="1200" dirty="0"/>
          </a:p>
        </p:txBody>
      </p:sp>
      <p:sp>
        <p:nvSpPr>
          <p:cNvPr id="19" name="Footer Placeholder 18"/>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15"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pic>
        <p:nvPicPr>
          <p:cNvPr id="17" name="Picture 16" descr="Haiti Storm Tears Tents.jpg"/>
          <p:cNvPicPr>
            <a:picLocks noChangeAspect="1"/>
          </p:cNvPicPr>
          <p:nvPr/>
        </p:nvPicPr>
        <p:blipFill>
          <a:blip r:embed="rId3" cstate="print"/>
          <a:stretch>
            <a:fillRect/>
          </a:stretch>
        </p:blipFill>
        <p:spPr>
          <a:xfrm>
            <a:off x="4733925" y="1663064"/>
            <a:ext cx="4086690" cy="2872359"/>
          </a:xfrm>
          <a:prstGeom prst="rect">
            <a:avLst/>
          </a:prstGeom>
        </p:spPr>
      </p:pic>
      <p:sp>
        <p:nvSpPr>
          <p:cNvPr id="18" name="TextBox 17"/>
          <p:cNvSpPr txBox="1"/>
          <p:nvPr/>
        </p:nvSpPr>
        <p:spPr>
          <a:xfrm>
            <a:off x="7114032" y="4215384"/>
            <a:ext cx="1677062" cy="276999"/>
          </a:xfrm>
          <a:prstGeom prst="rect">
            <a:avLst/>
          </a:prstGeom>
          <a:noFill/>
        </p:spPr>
        <p:txBody>
          <a:bodyPr wrap="none" rtlCol="0">
            <a:spAutoFit/>
          </a:bodyPr>
          <a:lstStyle/>
          <a:p>
            <a:r>
              <a:rPr lang="en-US" sz="1200" dirty="0" smtClean="0">
                <a:solidFill>
                  <a:schemeClr val="bg1"/>
                </a:solidFill>
              </a:rPr>
              <a:t>AP / Ramon Espinosa</a:t>
            </a:r>
            <a:endParaRPr lang="en-US" sz="1200" dirty="0">
              <a:solidFill>
                <a:schemeClr val="bg1"/>
              </a:solidFill>
            </a:endParaRPr>
          </a:p>
        </p:txBody>
      </p:sp>
      <p:sp>
        <p:nvSpPr>
          <p:cNvPr id="20" name="TextBox 19"/>
          <p:cNvSpPr txBox="1"/>
          <p:nvPr/>
        </p:nvSpPr>
        <p:spPr>
          <a:xfrm>
            <a:off x="4809744" y="4910328"/>
            <a:ext cx="3873176" cy="400110"/>
          </a:xfrm>
          <a:prstGeom prst="rect">
            <a:avLst/>
          </a:prstGeom>
          <a:noFill/>
        </p:spPr>
        <p:txBody>
          <a:bodyPr wrap="none" rtlCol="0">
            <a:spAutoFit/>
          </a:bodyPr>
          <a:lstStyle/>
          <a:p>
            <a:r>
              <a:rPr lang="en-US" sz="2000" dirty="0" smtClean="0">
                <a:effectLst>
                  <a:outerShdw blurRad="50800" dist="38100" dir="2700000" algn="tl" rotWithShape="0">
                    <a:prstClr val="black">
                      <a:alpha val="40000"/>
                    </a:prstClr>
                  </a:outerShdw>
                </a:effectLst>
              </a:rPr>
              <a:t>Tents designed to last 8 m0nths.</a:t>
            </a:r>
            <a:endParaRPr lang="en-US" sz="20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Transitional Shelter</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9</a:t>
            </a:fld>
            <a:endParaRPr kumimoji="0" lang="en-US" dirty="0"/>
          </a:p>
        </p:txBody>
      </p:sp>
      <p:pic>
        <p:nvPicPr>
          <p:cNvPr id="14" name="Picture 13" descr="transitional shelter 10.jpg"/>
          <p:cNvPicPr>
            <a:picLocks noChangeAspect="1"/>
          </p:cNvPicPr>
          <p:nvPr/>
        </p:nvPicPr>
        <p:blipFill>
          <a:blip r:embed="rId2" cstate="print"/>
          <a:stretch>
            <a:fillRect/>
          </a:stretch>
        </p:blipFill>
        <p:spPr>
          <a:xfrm>
            <a:off x="990600" y="1524000"/>
            <a:ext cx="6781800" cy="4799428"/>
          </a:xfrm>
          <a:prstGeom prst="rect">
            <a:avLst/>
          </a:prstGeom>
          <a:effectLst>
            <a:outerShdw blurRad="50800" dist="38100" dir="2700000" algn="tl" rotWithShape="0">
              <a:prstClr val="black">
                <a:alpha val="40000"/>
              </a:prstClr>
            </a:outerShdw>
          </a:effectLst>
        </p:spPr>
      </p:pic>
      <p:sp>
        <p:nvSpPr>
          <p:cNvPr id="10" name="Footer Placeholder 9"/>
          <p:cNvSpPr>
            <a:spLocks noGrp="1"/>
          </p:cNvSpPr>
          <p:nvPr>
            <p:ph type="ftr" sz="quarter" idx="11"/>
          </p:nvPr>
        </p:nvSpPr>
        <p:spPr/>
        <p:txBody>
          <a:bodyPr/>
          <a:lstStyle/>
          <a:p>
            <a:r>
              <a:rPr kumimoji="0" lang="en-US" sz="1000" dirty="0" smtClean="0"/>
              <a:t>For Official Use Only – Controlled Information.</a:t>
            </a:r>
          </a:p>
          <a:p>
            <a:r>
              <a:rPr lang="en-US" sz="1000" dirty="0" smtClean="0"/>
              <a:t>Originator: Rick Davids, human factors engineer, 401-789-0861, rcdavids@comcast.net</a:t>
            </a:r>
          </a:p>
          <a:p>
            <a:endParaRPr kumimoji="0" lang="en-US" sz="1000" dirty="0"/>
          </a:p>
        </p:txBody>
      </p:sp>
      <p:sp>
        <p:nvSpPr>
          <p:cNvPr id="8" name="Date Placeholder 3"/>
          <p:cNvSpPr>
            <a:spLocks noGrp="1"/>
          </p:cNvSpPr>
          <p:nvPr>
            <p:ph type="dt" sz="half" idx="4294967295"/>
          </p:nvPr>
        </p:nvSpPr>
        <p:spPr>
          <a:xfrm>
            <a:off x="7278624" y="6400800"/>
            <a:ext cx="1892808" cy="274320"/>
          </a:xfrm>
          <a:prstGeom prst="rect">
            <a:avLst/>
          </a:prstGeom>
        </p:spPr>
        <p:txBody>
          <a:bodyPr/>
          <a:lstStyle/>
          <a:p>
            <a:r>
              <a:rPr lang="en-US" sz="1000" dirty="0" smtClean="0"/>
              <a:t>Rev 26; September 13, 2010</a:t>
            </a:r>
            <a:endParaRPr lang="en-US" sz="1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18197</TotalTime>
  <Words>7426</Words>
  <Application>Microsoft Office PowerPoint</Application>
  <PresentationFormat>On-screen Show (4:3)</PresentationFormat>
  <Paragraphs>911</Paragraphs>
  <Slides>55</Slides>
  <Notes>47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Civic</vt:lpstr>
      <vt:lpstr>HOME Human Occupied Modular Environment</vt:lpstr>
      <vt:lpstr>Agenda</vt:lpstr>
      <vt:lpstr>My Background</vt:lpstr>
      <vt:lpstr>The Issues</vt:lpstr>
      <vt:lpstr>Types of Shelter</vt:lpstr>
      <vt:lpstr>Examples of Emergency Shelter</vt:lpstr>
      <vt:lpstr>Examples of Emergency Shelter</vt:lpstr>
      <vt:lpstr>Examples of Emergency Shelter</vt:lpstr>
      <vt:lpstr>Examples of Transitional Shelter</vt:lpstr>
      <vt:lpstr>Examples of Commercial Transitional Shelters</vt:lpstr>
      <vt:lpstr>Transitional Shelter Characteristics</vt:lpstr>
      <vt:lpstr>What if….</vt:lpstr>
      <vt:lpstr>Standard Systems Engineering Approach</vt:lpstr>
      <vt:lpstr>Tailored Systems Engineering Approach</vt:lpstr>
      <vt:lpstr>Systems Engineering Requirements - Examples</vt:lpstr>
      <vt:lpstr>Incorporates lessons learned - Examples</vt:lpstr>
      <vt:lpstr>Incorporates lessons learned - Examples</vt:lpstr>
      <vt:lpstr>HOME Subsystems</vt:lpstr>
      <vt:lpstr>Notional Design – Isometric View</vt:lpstr>
      <vt:lpstr>Notional Design Details – Base Panels</vt:lpstr>
      <vt:lpstr>Notional Design Details – Top View</vt:lpstr>
      <vt:lpstr>Notional Design Details – Panel Interfaces</vt:lpstr>
      <vt:lpstr>Notional Design Details – Modular Living </vt:lpstr>
      <vt:lpstr>Notional Design Details – Side View, Internal</vt:lpstr>
      <vt:lpstr>Notional Design Details – Side View, Internal</vt:lpstr>
      <vt:lpstr>Notional Design Details – Storage, Internal</vt:lpstr>
      <vt:lpstr>Notional Design Details – Reuse, Recycle</vt:lpstr>
      <vt:lpstr>Notional Design Details - Interfaces</vt:lpstr>
      <vt:lpstr>Notional Design Details – Entrance / Exit</vt:lpstr>
      <vt:lpstr>Notional Design Details – Green Living Shelter</vt:lpstr>
      <vt:lpstr>Notional Design Details – GrowBowls</vt:lpstr>
      <vt:lpstr>Notional Design Details – Power Cap </vt:lpstr>
      <vt:lpstr>Notional Design Details – Electronics</vt:lpstr>
      <vt:lpstr>Notional Design Details – Power Cap</vt:lpstr>
      <vt:lpstr>Notional Design Details - Electronics</vt:lpstr>
      <vt:lpstr>Notional Design Details –  Temporary Human Waste Containment</vt:lpstr>
      <vt:lpstr>Notional Design Details – Baffle Bag Design</vt:lpstr>
      <vt:lpstr>Notional Design Details – Baffle Bag Flow</vt:lpstr>
      <vt:lpstr>Systems Engineering -  Sample Risks and Mitigations</vt:lpstr>
      <vt:lpstr>Some unanswered questions.</vt:lpstr>
      <vt:lpstr>Next Steps – Plan A</vt:lpstr>
      <vt:lpstr>Conclusion</vt:lpstr>
      <vt:lpstr>Appendix</vt:lpstr>
      <vt:lpstr>Sources and References</vt:lpstr>
      <vt:lpstr>Target Production Costs</vt:lpstr>
      <vt:lpstr>Strategic Partners and Suppliers in RI and VA.</vt:lpstr>
      <vt:lpstr>Prototype Development Staffing &amp; Skills</vt:lpstr>
      <vt:lpstr> Development Phases</vt:lpstr>
      <vt:lpstr> Development Phase 1</vt:lpstr>
      <vt:lpstr> Development Phase 2</vt:lpstr>
      <vt:lpstr> Development Phase 3</vt:lpstr>
      <vt:lpstr> Development Phase 4</vt:lpstr>
      <vt:lpstr>Team Concept of Operations</vt:lpstr>
      <vt:lpstr>Potential Users</vt:lpstr>
      <vt:lpstr>University of Rhode Island - Field of Dreams….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Occupied Modular Environment</dc:title>
  <dc:subject>A hybrid shelter</dc:subject>
  <dc:creator>Rick Davids</dc:creator>
  <cp:lastModifiedBy>Rick</cp:lastModifiedBy>
  <cp:revision>1980</cp:revision>
  <dcterms:created xsi:type="dcterms:W3CDTF">2010-02-13T17:24:55Z</dcterms:created>
  <dcterms:modified xsi:type="dcterms:W3CDTF">2010-09-27T15:38:04Z</dcterms:modified>
</cp:coreProperties>
</file>